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sldIdLst>
    <p:sldId id="256" r:id="rId2"/>
  </p:sldIdLst>
  <p:sldSz cx="43891200" cy="32918400"/>
  <p:notesSz cx="5800725" cy="9094788"/>
  <p:embeddedFontLst>
    <p:embeddedFont>
      <p:font typeface="Calibri" panose="020F0502020204030204" pitchFamily="34" charset="0"/>
      <p:regular r:id="rId3"/>
      <p:bold r:id="rId4"/>
      <p:italic r:id="rId5"/>
      <p:boldItalic r:id="rId6"/>
    </p:embeddedFont>
    <p:embeddedFont>
      <p:font typeface="Calibri Light" panose="020F0302020204030204" pitchFamily="34" charset="0"/>
      <p:regular r:id="rId7"/>
      <p:italic r:id="rId8"/>
    </p:embeddedFont>
  </p:embeddedFontLst>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5078"/>
    <a:srgbClr val="B4D3E2"/>
    <a:srgbClr val="666666"/>
    <a:srgbClr val="AECFE0"/>
    <a:srgbClr val="A4C9DC"/>
    <a:srgbClr val="A7D1D9"/>
    <a:srgbClr val="AEC9D2"/>
    <a:srgbClr val="D1E0E5"/>
    <a:srgbClr val="CEECF2"/>
    <a:srgbClr val="148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p:scale>
          <a:sx n="28" d="100"/>
          <a:sy n="28" d="100"/>
        </p:scale>
        <p:origin x="3816" y="904"/>
      </p:cViewPr>
      <p:guideLst>
        <p:guide orient="horz" pos="10368"/>
        <p:guide pos="13824"/>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tableStyles" Target="tableStyle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viewProps" Target="viewProps.xml"/><Relationship Id="rId5" Type="http://schemas.openxmlformats.org/officeDocument/2006/relationships/font" Target="fonts/font3.fntdata"/><Relationship Id="rId10" Type="http://schemas.openxmlformats.org/officeDocument/2006/relationships/presProps" Target="presProps.xml"/><Relationship Id="rId4" Type="http://schemas.openxmlformats.org/officeDocument/2006/relationships/font" Target="fonts/font2.fntdata"/><Relationship Id="rId9"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47094-2680-5D4E-A021-AE762CB4FDE5}"/>
              </a:ext>
            </a:extLst>
          </p:cNvPr>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a:extLst>
              <a:ext uri="{FF2B5EF4-FFF2-40B4-BE49-F238E27FC236}">
                <a16:creationId xmlns:a16="http://schemas.microsoft.com/office/drawing/2014/main" id="{2B95CDFA-A9BA-8F40-8061-1AA4D22BECFC}"/>
              </a:ext>
            </a:extLst>
          </p:cNvPr>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a:extLst>
              <a:ext uri="{FF2B5EF4-FFF2-40B4-BE49-F238E27FC236}">
                <a16:creationId xmlns:a16="http://schemas.microsoft.com/office/drawing/2014/main" id="{5E2FD532-E3C2-F543-A4F8-37943426B681}"/>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7D722D36-E395-4D49-98E4-E6D7D8B6E803}"/>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C194C3BE-CA90-6942-97BF-C9C3F0E20AD1}"/>
              </a:ext>
            </a:extLst>
          </p:cNvPr>
          <p:cNvSpPr>
            <a:spLocks noGrp="1"/>
          </p:cNvSpPr>
          <p:nvPr>
            <p:ph type="sldNum" sz="quarter" idx="12"/>
          </p:nvPr>
        </p:nvSpPr>
        <p:spPr/>
        <p:txBody>
          <a:bodyPr/>
          <a:lstStyle/>
          <a:p>
            <a:pPr>
              <a:defRPr/>
            </a:pPr>
            <a:fld id="{E9E44D62-E9B9-4A1F-9D60-78A1B8BD2136}" type="slidenum">
              <a:rPr lang="en-US" smtClean="0"/>
              <a:pPr>
                <a:defRPr/>
              </a:pPr>
              <a:t>‹#›</a:t>
            </a:fld>
            <a:endParaRPr lang="en-US"/>
          </a:p>
        </p:txBody>
      </p:sp>
    </p:spTree>
    <p:extLst>
      <p:ext uri="{BB962C8B-B14F-4D97-AF65-F5344CB8AC3E}">
        <p14:creationId xmlns:p14="http://schemas.microsoft.com/office/powerpoint/2010/main" val="1361837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C527A-F88C-9E4F-A56C-55F4AFB827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0ABB0B-1FFB-D746-8611-7A043ED2C2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6B22B2-5917-6A42-9CC7-B3B95AADD488}"/>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640E0591-06AF-7A40-BCFB-AFB71F368EB7}"/>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4C6088BA-937A-9245-A060-B91738E84DC3}"/>
              </a:ext>
            </a:extLst>
          </p:cNvPr>
          <p:cNvSpPr>
            <a:spLocks noGrp="1"/>
          </p:cNvSpPr>
          <p:nvPr>
            <p:ph type="sldNum" sz="quarter" idx="12"/>
          </p:nvPr>
        </p:nvSpPr>
        <p:spPr/>
        <p:txBody>
          <a:bodyPr/>
          <a:lstStyle/>
          <a:p>
            <a:pPr>
              <a:defRPr/>
            </a:pPr>
            <a:fld id="{8A277C51-0625-40F0-8A02-D153CC2D7029}" type="slidenum">
              <a:rPr lang="en-US" smtClean="0"/>
              <a:pPr>
                <a:defRPr/>
              </a:pPr>
              <a:t>‹#›</a:t>
            </a:fld>
            <a:endParaRPr lang="en-US"/>
          </a:p>
        </p:txBody>
      </p:sp>
    </p:spTree>
    <p:extLst>
      <p:ext uri="{BB962C8B-B14F-4D97-AF65-F5344CB8AC3E}">
        <p14:creationId xmlns:p14="http://schemas.microsoft.com/office/powerpoint/2010/main" val="326084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405A27-E727-D747-8612-60EE15EE0697}"/>
              </a:ext>
            </a:extLst>
          </p:cNvPr>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408D7D-C1F6-C642-A1FC-B338E02AEAD2}"/>
              </a:ext>
            </a:extLst>
          </p:cNvPr>
          <p:cNvSpPr>
            <a:spLocks noGrp="1"/>
          </p:cNvSpPr>
          <p:nvPr>
            <p:ph type="body" orient="vert" idx="1"/>
          </p:nvPr>
        </p:nvSpPr>
        <p:spPr>
          <a:xfrm>
            <a:off x="3017520"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7E6737-FB3F-A44A-AF33-E93CB30866ED}"/>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882ACD84-1038-BF4E-8B7F-5DA9F3BE3774}"/>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4630B1C1-D445-4A43-8779-20F9D43A2AEA}"/>
              </a:ext>
            </a:extLst>
          </p:cNvPr>
          <p:cNvSpPr>
            <a:spLocks noGrp="1"/>
          </p:cNvSpPr>
          <p:nvPr>
            <p:ph type="sldNum" sz="quarter" idx="12"/>
          </p:nvPr>
        </p:nvSpPr>
        <p:spPr/>
        <p:txBody>
          <a:bodyPr/>
          <a:lstStyle/>
          <a:p>
            <a:pPr>
              <a:defRPr/>
            </a:pPr>
            <a:fld id="{6C9A1A37-7051-412A-8F35-8483CD8F48E7}" type="slidenum">
              <a:rPr lang="en-US" smtClean="0"/>
              <a:pPr>
                <a:defRPr/>
              </a:pPr>
              <a:t>‹#›</a:t>
            </a:fld>
            <a:endParaRPr lang="en-US"/>
          </a:p>
        </p:txBody>
      </p:sp>
    </p:spTree>
    <p:extLst>
      <p:ext uri="{BB962C8B-B14F-4D97-AF65-F5344CB8AC3E}">
        <p14:creationId xmlns:p14="http://schemas.microsoft.com/office/powerpoint/2010/main" val="2597215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AE68C-D030-C84F-9E00-F0A1949CDD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3446EA-190C-6346-8E79-9DB9907576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468B88-2FCC-E941-B839-626623678C6C}"/>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7B0DFF48-9DF0-A248-9619-EE677A86B71A}"/>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2AA3FE3C-9D45-C044-B269-A5FB1DC2FC75}"/>
              </a:ext>
            </a:extLst>
          </p:cNvPr>
          <p:cNvSpPr>
            <a:spLocks noGrp="1"/>
          </p:cNvSpPr>
          <p:nvPr>
            <p:ph type="sldNum" sz="quarter" idx="12"/>
          </p:nvPr>
        </p:nvSpPr>
        <p:spPr/>
        <p:txBody>
          <a:bodyPr/>
          <a:lstStyle/>
          <a:p>
            <a:pPr>
              <a:defRPr/>
            </a:pPr>
            <a:fld id="{D772C493-C7EB-4BEF-9EB3-C72AA1A173D7}" type="slidenum">
              <a:rPr lang="en-US" smtClean="0"/>
              <a:pPr>
                <a:defRPr/>
              </a:pPr>
              <a:t>‹#›</a:t>
            </a:fld>
            <a:endParaRPr lang="en-US"/>
          </a:p>
        </p:txBody>
      </p:sp>
    </p:spTree>
    <p:extLst>
      <p:ext uri="{BB962C8B-B14F-4D97-AF65-F5344CB8AC3E}">
        <p14:creationId xmlns:p14="http://schemas.microsoft.com/office/powerpoint/2010/main" val="261153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3B559-5064-B44E-8829-472D00EF9E0D}"/>
              </a:ext>
            </a:extLst>
          </p:cNvPr>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a:extLst>
              <a:ext uri="{FF2B5EF4-FFF2-40B4-BE49-F238E27FC236}">
                <a16:creationId xmlns:a16="http://schemas.microsoft.com/office/drawing/2014/main" id="{9B5E8D15-A6A7-474B-9B9E-8300E0532C42}"/>
              </a:ext>
            </a:extLst>
          </p:cNvPr>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712DB8-F1AB-5040-AC70-FE82BDCD0333}"/>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0CBDD556-4DF0-EE4A-8DF4-BD2BDC0C62EE}"/>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80B7FF9E-D572-4F41-91DF-0BD1BA7C1D2E}"/>
              </a:ext>
            </a:extLst>
          </p:cNvPr>
          <p:cNvSpPr>
            <a:spLocks noGrp="1"/>
          </p:cNvSpPr>
          <p:nvPr>
            <p:ph type="sldNum" sz="quarter" idx="12"/>
          </p:nvPr>
        </p:nvSpPr>
        <p:spPr/>
        <p:txBody>
          <a:bodyPr/>
          <a:lstStyle/>
          <a:p>
            <a:pPr>
              <a:defRPr/>
            </a:pPr>
            <a:fld id="{3239EF23-2AC5-4B50-8C9E-5F8D49668A77}" type="slidenum">
              <a:rPr lang="en-US" smtClean="0"/>
              <a:pPr>
                <a:defRPr/>
              </a:pPr>
              <a:t>‹#›</a:t>
            </a:fld>
            <a:endParaRPr lang="en-US"/>
          </a:p>
        </p:txBody>
      </p:sp>
    </p:spTree>
    <p:extLst>
      <p:ext uri="{BB962C8B-B14F-4D97-AF65-F5344CB8AC3E}">
        <p14:creationId xmlns:p14="http://schemas.microsoft.com/office/powerpoint/2010/main" val="11782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E1D02-AD00-3F4C-A33F-576830FFA3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D430A3-3FA8-C240-9EEE-499E5E3EF019}"/>
              </a:ext>
            </a:extLst>
          </p:cNvPr>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88322D-8AFD-AF45-8F96-B928193DE19F}"/>
              </a:ext>
            </a:extLst>
          </p:cNvPr>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35CE98-BF6C-4A49-8760-0CAD788ED408}"/>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D1B44F0F-B477-0A40-9747-BA81A5AEEDF3}"/>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F33C4277-107A-2E45-86D9-0CC3675886F9}"/>
              </a:ext>
            </a:extLst>
          </p:cNvPr>
          <p:cNvSpPr>
            <a:spLocks noGrp="1"/>
          </p:cNvSpPr>
          <p:nvPr>
            <p:ph type="sldNum" sz="quarter" idx="12"/>
          </p:nvPr>
        </p:nvSpPr>
        <p:spPr/>
        <p:txBody>
          <a:bodyPr/>
          <a:lstStyle/>
          <a:p>
            <a:pPr>
              <a:defRPr/>
            </a:pPr>
            <a:fld id="{0BBD8762-0F6F-41F2-8E1E-C5EF6CE7FF3C}" type="slidenum">
              <a:rPr lang="en-US" smtClean="0"/>
              <a:pPr>
                <a:defRPr/>
              </a:pPr>
              <a:t>‹#›</a:t>
            </a:fld>
            <a:endParaRPr lang="en-US"/>
          </a:p>
        </p:txBody>
      </p:sp>
    </p:spTree>
    <p:extLst>
      <p:ext uri="{BB962C8B-B14F-4D97-AF65-F5344CB8AC3E}">
        <p14:creationId xmlns:p14="http://schemas.microsoft.com/office/powerpoint/2010/main" val="3726357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B91A-FDE5-5543-A8CE-48A861A2826A}"/>
              </a:ext>
            </a:extLst>
          </p:cNvPr>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EEF2E2-D5AA-0D42-B583-895E870D575F}"/>
              </a:ext>
            </a:extLst>
          </p:cNvPr>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a:extLst>
              <a:ext uri="{FF2B5EF4-FFF2-40B4-BE49-F238E27FC236}">
                <a16:creationId xmlns:a16="http://schemas.microsoft.com/office/drawing/2014/main" id="{F2418B30-C382-0441-A206-5ED6DA672536}"/>
              </a:ext>
            </a:extLst>
          </p:cNvPr>
          <p:cNvSpPr>
            <a:spLocks noGrp="1"/>
          </p:cNvSpPr>
          <p:nvPr>
            <p:ph sz="half" idx="2"/>
          </p:nvPr>
        </p:nvSpPr>
        <p:spPr>
          <a:xfrm>
            <a:off x="3023239" y="12024360"/>
            <a:ext cx="18568033"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A5E9E5-9B10-6B42-94C2-577CDF903DE3}"/>
              </a:ext>
            </a:extLst>
          </p:cNvPr>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a:extLst>
              <a:ext uri="{FF2B5EF4-FFF2-40B4-BE49-F238E27FC236}">
                <a16:creationId xmlns:a16="http://schemas.microsoft.com/office/drawing/2014/main" id="{5F010AAE-D673-CD41-8781-0123545A20C2}"/>
              </a:ext>
            </a:extLst>
          </p:cNvPr>
          <p:cNvSpPr>
            <a:spLocks noGrp="1"/>
          </p:cNvSpPr>
          <p:nvPr>
            <p:ph sz="quarter" idx="4"/>
          </p:nvPr>
        </p:nvSpPr>
        <p:spPr>
          <a:xfrm>
            <a:off x="22219920"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A7CC6B-5C33-274E-BBCC-A6A7FA64A515}"/>
              </a:ext>
            </a:extLst>
          </p:cNvPr>
          <p:cNvSpPr>
            <a:spLocks noGrp="1"/>
          </p:cNvSpPr>
          <p:nvPr>
            <p:ph type="dt" sz="half" idx="10"/>
          </p:nvPr>
        </p:nvSpPr>
        <p:spPr/>
        <p:txBody>
          <a:bodyPr/>
          <a:lstStyle/>
          <a:p>
            <a:pPr>
              <a:defRPr/>
            </a:pPr>
            <a:endParaRPr lang="en-US"/>
          </a:p>
        </p:txBody>
      </p:sp>
      <p:sp>
        <p:nvSpPr>
          <p:cNvPr id="8" name="Footer Placeholder 7">
            <a:extLst>
              <a:ext uri="{FF2B5EF4-FFF2-40B4-BE49-F238E27FC236}">
                <a16:creationId xmlns:a16="http://schemas.microsoft.com/office/drawing/2014/main" id="{96C9AC30-95DB-E143-878B-1CF5E022D8D1}"/>
              </a:ext>
            </a:extLst>
          </p:cNvPr>
          <p:cNvSpPr>
            <a:spLocks noGrp="1"/>
          </p:cNvSpPr>
          <p:nvPr>
            <p:ph type="ftr" sz="quarter" idx="11"/>
          </p:nvPr>
        </p:nvSpPr>
        <p:spPr/>
        <p:txBody>
          <a:bodyPr/>
          <a:lstStyle/>
          <a:p>
            <a:pPr>
              <a:defRPr/>
            </a:pPr>
            <a:endParaRPr lang="en-US"/>
          </a:p>
        </p:txBody>
      </p:sp>
      <p:sp>
        <p:nvSpPr>
          <p:cNvPr id="9" name="Slide Number Placeholder 8">
            <a:extLst>
              <a:ext uri="{FF2B5EF4-FFF2-40B4-BE49-F238E27FC236}">
                <a16:creationId xmlns:a16="http://schemas.microsoft.com/office/drawing/2014/main" id="{EB90406B-3F51-FF4C-83D1-5D03552B946E}"/>
              </a:ext>
            </a:extLst>
          </p:cNvPr>
          <p:cNvSpPr>
            <a:spLocks noGrp="1"/>
          </p:cNvSpPr>
          <p:nvPr>
            <p:ph type="sldNum" sz="quarter" idx="12"/>
          </p:nvPr>
        </p:nvSpPr>
        <p:spPr/>
        <p:txBody>
          <a:bodyPr/>
          <a:lstStyle/>
          <a:p>
            <a:pPr>
              <a:defRPr/>
            </a:pPr>
            <a:fld id="{C245EB89-E1F0-4213-BFCF-D6A06A13C4EF}" type="slidenum">
              <a:rPr lang="en-US" smtClean="0"/>
              <a:pPr>
                <a:defRPr/>
              </a:pPr>
              <a:t>‹#›</a:t>
            </a:fld>
            <a:endParaRPr lang="en-US"/>
          </a:p>
        </p:txBody>
      </p:sp>
    </p:spTree>
    <p:extLst>
      <p:ext uri="{BB962C8B-B14F-4D97-AF65-F5344CB8AC3E}">
        <p14:creationId xmlns:p14="http://schemas.microsoft.com/office/powerpoint/2010/main" val="3166442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EE9B2-F8CE-2F4E-AC66-2F532699BD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0988C0-8D8F-5E48-84CC-7E0D7862C38B}"/>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0DDB0E12-F276-0147-8DB1-60B61AED6BA3}"/>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E3E535D0-EB52-4147-A81C-82AE941DCE05}"/>
              </a:ext>
            </a:extLst>
          </p:cNvPr>
          <p:cNvSpPr>
            <a:spLocks noGrp="1"/>
          </p:cNvSpPr>
          <p:nvPr>
            <p:ph type="sldNum" sz="quarter" idx="12"/>
          </p:nvPr>
        </p:nvSpPr>
        <p:spPr/>
        <p:txBody>
          <a:bodyPr/>
          <a:lstStyle/>
          <a:p>
            <a:pPr>
              <a:defRPr/>
            </a:pPr>
            <a:fld id="{F9249905-9305-4041-8B60-8DE0824E8129}" type="slidenum">
              <a:rPr lang="en-US" smtClean="0"/>
              <a:pPr>
                <a:defRPr/>
              </a:pPr>
              <a:t>‹#›</a:t>
            </a:fld>
            <a:endParaRPr lang="en-US"/>
          </a:p>
        </p:txBody>
      </p:sp>
    </p:spTree>
    <p:extLst>
      <p:ext uri="{BB962C8B-B14F-4D97-AF65-F5344CB8AC3E}">
        <p14:creationId xmlns:p14="http://schemas.microsoft.com/office/powerpoint/2010/main" val="1988495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15DC3-7081-5E47-97DF-DE10AC52025C}"/>
              </a:ext>
            </a:extLst>
          </p:cNvPr>
          <p:cNvSpPr>
            <a:spLocks noGrp="1"/>
          </p:cNvSpPr>
          <p:nvPr>
            <p:ph type="dt" sz="half" idx="10"/>
          </p:nvPr>
        </p:nvSpPr>
        <p:spPr/>
        <p:txBody>
          <a:bodyPr/>
          <a:lstStyle/>
          <a:p>
            <a:pPr>
              <a:defRPr/>
            </a:pPr>
            <a:endParaRPr lang="en-US"/>
          </a:p>
        </p:txBody>
      </p:sp>
      <p:sp>
        <p:nvSpPr>
          <p:cNvPr id="3" name="Footer Placeholder 2">
            <a:extLst>
              <a:ext uri="{FF2B5EF4-FFF2-40B4-BE49-F238E27FC236}">
                <a16:creationId xmlns:a16="http://schemas.microsoft.com/office/drawing/2014/main" id="{DF1D845D-FBFD-294E-95EE-F7387DA1D5C3}"/>
              </a:ext>
            </a:extLst>
          </p:cNvPr>
          <p:cNvSpPr>
            <a:spLocks noGrp="1"/>
          </p:cNvSpPr>
          <p:nvPr>
            <p:ph type="ftr" sz="quarter" idx="11"/>
          </p:nvPr>
        </p:nvSpPr>
        <p:spPr/>
        <p:txBody>
          <a:bodyPr/>
          <a:lstStyle/>
          <a:p>
            <a:pPr>
              <a:defRPr/>
            </a:pPr>
            <a:endParaRPr lang="en-US"/>
          </a:p>
        </p:txBody>
      </p:sp>
      <p:sp>
        <p:nvSpPr>
          <p:cNvPr id="4" name="Slide Number Placeholder 3">
            <a:extLst>
              <a:ext uri="{FF2B5EF4-FFF2-40B4-BE49-F238E27FC236}">
                <a16:creationId xmlns:a16="http://schemas.microsoft.com/office/drawing/2014/main" id="{66000D81-3D0D-5649-98B2-074C709790A5}"/>
              </a:ext>
            </a:extLst>
          </p:cNvPr>
          <p:cNvSpPr>
            <a:spLocks noGrp="1"/>
          </p:cNvSpPr>
          <p:nvPr>
            <p:ph type="sldNum" sz="quarter" idx="12"/>
          </p:nvPr>
        </p:nvSpPr>
        <p:spPr/>
        <p:txBody>
          <a:bodyPr/>
          <a:lstStyle/>
          <a:p>
            <a:pPr>
              <a:defRPr/>
            </a:pPr>
            <a:fld id="{97C76933-D99D-4DC1-BD09-1072CC92B201}" type="slidenum">
              <a:rPr lang="en-US" smtClean="0"/>
              <a:pPr>
                <a:defRPr/>
              </a:pPr>
              <a:t>‹#›</a:t>
            </a:fld>
            <a:endParaRPr lang="en-US"/>
          </a:p>
        </p:txBody>
      </p:sp>
    </p:spTree>
    <p:extLst>
      <p:ext uri="{BB962C8B-B14F-4D97-AF65-F5344CB8AC3E}">
        <p14:creationId xmlns:p14="http://schemas.microsoft.com/office/powerpoint/2010/main" val="395354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AF9D5-3166-8146-829F-E0DCCED06452}"/>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a:extLst>
              <a:ext uri="{FF2B5EF4-FFF2-40B4-BE49-F238E27FC236}">
                <a16:creationId xmlns:a16="http://schemas.microsoft.com/office/drawing/2014/main" id="{3E43D8A1-F2BC-0142-9BF1-4FB0BD8F72FF}"/>
              </a:ext>
            </a:extLst>
          </p:cNvPr>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6732C7-A58E-1A41-B4E5-082808452667}"/>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a:extLst>
              <a:ext uri="{FF2B5EF4-FFF2-40B4-BE49-F238E27FC236}">
                <a16:creationId xmlns:a16="http://schemas.microsoft.com/office/drawing/2014/main" id="{6C1BEFD3-6C1A-9C4B-BECD-386C84CD73BB}"/>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E0413A58-F77F-7B49-8057-8ED62D8D09A1}"/>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FC8BEF27-CDA4-E146-9831-C1AEF6BC0529}"/>
              </a:ext>
            </a:extLst>
          </p:cNvPr>
          <p:cNvSpPr>
            <a:spLocks noGrp="1"/>
          </p:cNvSpPr>
          <p:nvPr>
            <p:ph type="sldNum" sz="quarter" idx="12"/>
          </p:nvPr>
        </p:nvSpPr>
        <p:spPr/>
        <p:txBody>
          <a:bodyPr/>
          <a:lstStyle/>
          <a:p>
            <a:pPr>
              <a:defRPr/>
            </a:pPr>
            <a:fld id="{EF6A5529-8465-4E7D-9DB8-D374C51CD792}" type="slidenum">
              <a:rPr lang="en-US" smtClean="0"/>
              <a:pPr>
                <a:defRPr/>
              </a:pPr>
              <a:t>‹#›</a:t>
            </a:fld>
            <a:endParaRPr lang="en-US"/>
          </a:p>
        </p:txBody>
      </p:sp>
    </p:spTree>
    <p:extLst>
      <p:ext uri="{BB962C8B-B14F-4D97-AF65-F5344CB8AC3E}">
        <p14:creationId xmlns:p14="http://schemas.microsoft.com/office/powerpoint/2010/main" val="150285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49E4B-F58A-C044-AA3B-C6761138EF17}"/>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a:extLst>
              <a:ext uri="{FF2B5EF4-FFF2-40B4-BE49-F238E27FC236}">
                <a16:creationId xmlns:a16="http://schemas.microsoft.com/office/drawing/2014/main" id="{38A0B7B2-54F7-2043-AE8C-FDEAE52D103F}"/>
              </a:ext>
            </a:extLst>
          </p:cNvPr>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a:extLst>
              <a:ext uri="{FF2B5EF4-FFF2-40B4-BE49-F238E27FC236}">
                <a16:creationId xmlns:a16="http://schemas.microsoft.com/office/drawing/2014/main" id="{348055B5-8880-C941-AAE3-C5DC7AC4743D}"/>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a:extLst>
              <a:ext uri="{FF2B5EF4-FFF2-40B4-BE49-F238E27FC236}">
                <a16:creationId xmlns:a16="http://schemas.microsoft.com/office/drawing/2014/main" id="{BE4C896D-5948-5547-A6C6-179B345DE278}"/>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A7DA3C63-934E-B843-87B0-319B32D2BA6E}"/>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9F2BA8C7-36BF-824A-9B00-A700B56A5ACD}"/>
              </a:ext>
            </a:extLst>
          </p:cNvPr>
          <p:cNvSpPr>
            <a:spLocks noGrp="1"/>
          </p:cNvSpPr>
          <p:nvPr>
            <p:ph type="sldNum" sz="quarter" idx="12"/>
          </p:nvPr>
        </p:nvSpPr>
        <p:spPr/>
        <p:txBody>
          <a:bodyPr/>
          <a:lstStyle/>
          <a:p>
            <a:pPr>
              <a:defRPr/>
            </a:pPr>
            <a:fld id="{3C022C6C-C3BF-4CE1-8842-0AC597017372}" type="slidenum">
              <a:rPr lang="en-US" smtClean="0"/>
              <a:pPr>
                <a:defRPr/>
              </a:pPr>
              <a:t>‹#›</a:t>
            </a:fld>
            <a:endParaRPr lang="en-US"/>
          </a:p>
        </p:txBody>
      </p:sp>
    </p:spTree>
    <p:extLst>
      <p:ext uri="{BB962C8B-B14F-4D97-AF65-F5344CB8AC3E}">
        <p14:creationId xmlns:p14="http://schemas.microsoft.com/office/powerpoint/2010/main" val="124451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B2FE9-DC24-9344-B2D4-183B239CA40F}"/>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29205F-5426-DB43-B22A-0628B043BBE7}"/>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F46159-A852-F74A-BA17-077BD578EA11}"/>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pPr>
              <a:defRPr/>
            </a:pPr>
            <a:endParaRPr lang="en-US"/>
          </a:p>
        </p:txBody>
      </p:sp>
      <p:sp>
        <p:nvSpPr>
          <p:cNvPr id="5" name="Footer Placeholder 4">
            <a:extLst>
              <a:ext uri="{FF2B5EF4-FFF2-40B4-BE49-F238E27FC236}">
                <a16:creationId xmlns:a16="http://schemas.microsoft.com/office/drawing/2014/main" id="{AA7BA295-2C3E-A946-B5A2-A5A5A71ABA83}"/>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553D1D30-F4D5-224D-9368-5FE3DF1EEDA6}"/>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pPr>
              <a:defRPr/>
            </a:pPr>
            <a:fld id="{25043CB6-A91D-4176-912B-555F54C38C99}" type="slidenum">
              <a:rPr lang="en-US" smtClean="0"/>
              <a:pPr>
                <a:defRPr/>
              </a:pPr>
              <a:t>‹#›</a:t>
            </a:fld>
            <a:endParaRPr lang="en-US"/>
          </a:p>
        </p:txBody>
      </p:sp>
    </p:spTree>
    <p:extLst>
      <p:ext uri="{BB962C8B-B14F-4D97-AF65-F5344CB8AC3E}">
        <p14:creationId xmlns:p14="http://schemas.microsoft.com/office/powerpoint/2010/main" val="11837347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3.png"/><Relationship Id="rId10" Type="http://schemas.openxmlformats.org/officeDocument/2006/relationships/image" Target="../media/image9.png"/><Relationship Id="rId19" Type="http://schemas.openxmlformats.org/officeDocument/2006/relationships/image" Target="../media/image17.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file:////var/folders/6q/_wyx6mg96vs91_1g4qk828nr0000gn/T/com.microsoft.Word/WebArchiveCopyPasteTempFiles/page40image57050660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1E0E5"/>
            </a:gs>
          </a:gsLst>
          <a:lin ang="5400000" scaled="1"/>
        </a:gradFill>
        <a:effectLst/>
      </p:bgPr>
    </p:bg>
    <p:spTree>
      <p:nvGrpSpPr>
        <p:cNvPr id="1" name=""/>
        <p:cNvGrpSpPr/>
        <p:nvPr/>
      </p:nvGrpSpPr>
      <p:grpSpPr>
        <a:xfrm>
          <a:off x="0" y="0"/>
          <a:ext cx="0" cy="0"/>
          <a:chOff x="0" y="0"/>
          <a:chExt cx="0" cy="0"/>
        </a:xfrm>
      </p:grpSpPr>
      <p:sp>
        <p:nvSpPr>
          <p:cNvPr id="68" name="TextBox 67">
            <a:extLst>
              <a:ext uri="{FF2B5EF4-FFF2-40B4-BE49-F238E27FC236}">
                <a16:creationId xmlns:a16="http://schemas.microsoft.com/office/drawing/2014/main" id="{4511C419-C979-9943-AC51-9525DAE78396}"/>
              </a:ext>
            </a:extLst>
          </p:cNvPr>
          <p:cNvSpPr txBox="1"/>
          <p:nvPr/>
        </p:nvSpPr>
        <p:spPr>
          <a:xfrm>
            <a:off x="11536002" y="26893088"/>
            <a:ext cx="3596677"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Edited Image</a:t>
            </a:r>
          </a:p>
        </p:txBody>
      </p:sp>
      <p:sp>
        <p:nvSpPr>
          <p:cNvPr id="69" name="TextBox 68">
            <a:extLst>
              <a:ext uri="{FF2B5EF4-FFF2-40B4-BE49-F238E27FC236}">
                <a16:creationId xmlns:a16="http://schemas.microsoft.com/office/drawing/2014/main" id="{76F103CB-A886-F44C-B30B-1535183E50CC}"/>
              </a:ext>
            </a:extLst>
          </p:cNvPr>
          <p:cNvSpPr txBox="1"/>
          <p:nvPr/>
        </p:nvSpPr>
        <p:spPr>
          <a:xfrm>
            <a:off x="18084308" y="26897884"/>
            <a:ext cx="3495532"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Desired Output</a:t>
            </a:r>
          </a:p>
        </p:txBody>
      </p:sp>
      <p:sp>
        <p:nvSpPr>
          <p:cNvPr id="70" name="TextBox 69">
            <a:extLst>
              <a:ext uri="{FF2B5EF4-FFF2-40B4-BE49-F238E27FC236}">
                <a16:creationId xmlns:a16="http://schemas.microsoft.com/office/drawing/2014/main" id="{5A763F8E-0701-A742-B45E-76C62B2914C7}"/>
              </a:ext>
            </a:extLst>
          </p:cNvPr>
          <p:cNvSpPr txBox="1"/>
          <p:nvPr/>
        </p:nvSpPr>
        <p:spPr>
          <a:xfrm>
            <a:off x="14743511" y="26930448"/>
            <a:ext cx="3578676"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Predicted Image</a:t>
            </a:r>
          </a:p>
        </p:txBody>
      </p:sp>
      <p:sp>
        <p:nvSpPr>
          <p:cNvPr id="32" name="Rectangle 27"/>
          <p:cNvSpPr>
            <a:spLocks noChangeArrowheads="1"/>
          </p:cNvSpPr>
          <p:nvPr/>
        </p:nvSpPr>
        <p:spPr bwMode="auto">
          <a:xfrm>
            <a:off x="-12636" y="0"/>
            <a:ext cx="43939693" cy="6533048"/>
          </a:xfrm>
          <a:prstGeom prst="rect">
            <a:avLst/>
          </a:prstGeom>
          <a:gradFill>
            <a:gsLst>
              <a:gs pos="5000">
                <a:srgbClr val="235078"/>
              </a:gs>
              <a:gs pos="100000">
                <a:srgbClr val="1482A5"/>
              </a:gs>
            </a:gsLst>
            <a:lin ang="0" scaled="1"/>
          </a:gradFill>
          <a:ln>
            <a:noFill/>
          </a:ln>
        </p:spPr>
        <p:txBody>
          <a:bodyPr wrap="none" anchor="ctr"/>
          <a:lstStyle>
            <a:defPPr>
              <a:defRPr kern="1200" smtId="4294967295"/>
            </a:defPPr>
          </a:lstStyle>
          <a:p>
            <a:endParaRPr lang="en-US" dirty="0">
              <a:latin typeface="Helvetica" pitchFamily="2" charset="0"/>
            </a:endParaRPr>
          </a:p>
        </p:txBody>
      </p:sp>
      <p:sp>
        <p:nvSpPr>
          <p:cNvPr id="33" name="Rectangle 29"/>
          <p:cNvSpPr>
            <a:spLocks noChangeArrowheads="1"/>
          </p:cNvSpPr>
          <p:nvPr/>
        </p:nvSpPr>
        <p:spPr bwMode="auto">
          <a:xfrm>
            <a:off x="-48492" y="31447268"/>
            <a:ext cx="43939693" cy="1471130"/>
          </a:xfrm>
          <a:prstGeom prst="rect">
            <a:avLst/>
          </a:prstGeom>
          <a:gradFill>
            <a:gsLst>
              <a:gs pos="5000">
                <a:srgbClr val="235078"/>
              </a:gs>
              <a:gs pos="100000">
                <a:srgbClr val="1482A5"/>
              </a:gs>
            </a:gsLst>
            <a:lin ang="0" scaled="1"/>
          </a:gradFill>
          <a:ln>
            <a:noFill/>
          </a:ln>
        </p:spPr>
        <p:txBody>
          <a:bodyPr lIns="137160" tIns="68580" rIns="137160" bIns="68580" anchor="ctr"/>
          <a:lstStyle>
            <a:defPPr>
              <a:defRPr kern="1200" smtId="4294967295"/>
            </a:defPPr>
          </a:lstStyle>
          <a:p>
            <a:pPr defTabSz="4703763"/>
            <a:endParaRPr lang="en-US">
              <a:solidFill>
                <a:schemeClr val="bg1"/>
              </a:solidFill>
              <a:latin typeface="Helvetica" pitchFamily="2" charset="0"/>
              <a:sym typeface="Symbol" pitchFamily="18" charset="2"/>
            </a:endParaRPr>
          </a:p>
        </p:txBody>
      </p:sp>
      <p:sp>
        <p:nvSpPr>
          <p:cNvPr id="31" name="Title 11">
            <a:extLst>
              <a:ext uri="{FF2B5EF4-FFF2-40B4-BE49-F238E27FC236}">
                <a16:creationId xmlns:a16="http://schemas.microsoft.com/office/drawing/2014/main" id="{A3F6428D-1FA6-42BA-BAEA-3577E1620F6B}"/>
              </a:ext>
            </a:extLst>
          </p:cNvPr>
          <p:cNvSpPr txBox="1"/>
          <p:nvPr/>
        </p:nvSpPr>
        <p:spPr>
          <a:xfrm>
            <a:off x="1005840" y="792385"/>
            <a:ext cx="41148000" cy="2746935"/>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8800" b="1" dirty="0">
                <a:solidFill>
                  <a:schemeClr val="bg1"/>
                </a:solidFill>
                <a:latin typeface="Helvetica" pitchFamily="2" charset="0"/>
                <a:cs typeface="Arial" panose="020B0604020202020204" pitchFamily="34" charset="0"/>
              </a:rPr>
              <a:t>Using Machine Learning to Process Filters and Mimic Instant Camera Effect </a:t>
            </a:r>
          </a:p>
        </p:txBody>
      </p:sp>
      <p:sp>
        <p:nvSpPr>
          <p:cNvPr id="35" name="Text Placeholder 16">
            <a:extLst>
              <a:ext uri="{FF2B5EF4-FFF2-40B4-BE49-F238E27FC236}">
                <a16:creationId xmlns:a16="http://schemas.microsoft.com/office/drawing/2014/main" id="{30C08963-BE29-4B96-B122-F15F02A3F7E3}"/>
              </a:ext>
            </a:extLst>
          </p:cNvPr>
          <p:cNvSpPr txBox="1"/>
          <p:nvPr/>
        </p:nvSpPr>
        <p:spPr>
          <a:xfrm>
            <a:off x="1859632" y="1163226"/>
            <a:ext cx="41148000" cy="5127558"/>
          </a:xfrm>
          <a:prstGeom prst="rect">
            <a:avLst/>
          </a:prstGeom>
        </p:spPr>
        <p:txBody>
          <a:bodyPr lIns="128016" tIns="64008" rIns="128016" bIns="64008">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endParaRPr lang="en-US" sz="5600" dirty="0">
              <a:solidFill>
                <a:schemeClr val="bg1"/>
              </a:solidFill>
              <a:latin typeface="Helvetica" pitchFamily="2" charset="0"/>
            </a:endParaRPr>
          </a:p>
          <a:p>
            <a:r>
              <a:rPr lang="en-US" sz="5600" b="1" dirty="0">
                <a:solidFill>
                  <a:schemeClr val="bg1"/>
                </a:solidFill>
                <a:latin typeface="Helvetica" pitchFamily="2" charset="0"/>
              </a:rPr>
              <a:t>Deirdre Chong, Undergraduate Student, Computer Science</a:t>
            </a:r>
          </a:p>
          <a:p>
            <a:r>
              <a:rPr lang="en-US" sz="5600" b="1" dirty="0">
                <a:solidFill>
                  <a:schemeClr val="bg1"/>
                </a:solidFill>
                <a:latin typeface="Helvetica" pitchFamily="2" charset="0"/>
              </a:rPr>
              <a:t>Hassan Adam, Undergraduate Student, Computer Engineering</a:t>
            </a:r>
          </a:p>
          <a:p>
            <a:r>
              <a:rPr lang="en-US" sz="5600" b="1" dirty="0">
                <a:solidFill>
                  <a:schemeClr val="bg1"/>
                </a:solidFill>
                <a:latin typeface="Helvetica" pitchFamily="2" charset="0"/>
              </a:rPr>
              <a:t>Jorge Fonseca Cacho, Ph.D., Professor, Department of Computer Science</a:t>
            </a:r>
          </a:p>
          <a:p>
            <a:r>
              <a:rPr lang="en-US" sz="5600" b="1" dirty="0">
                <a:solidFill>
                  <a:schemeClr val="bg1"/>
                </a:solidFill>
                <a:latin typeface="Helvetica" pitchFamily="2" charset="0"/>
              </a:rPr>
              <a:t>University of Nevada Las Vegas</a:t>
            </a:r>
          </a:p>
        </p:txBody>
      </p:sp>
      <p:sp>
        <p:nvSpPr>
          <p:cNvPr id="36" name="Rectangle 5">
            <a:extLst>
              <a:ext uri="{FF2B5EF4-FFF2-40B4-BE49-F238E27FC236}">
                <a16:creationId xmlns:a16="http://schemas.microsoft.com/office/drawing/2014/main" id="{98FCC399-CA5D-4873-B45E-22BAE0F51D2E}"/>
              </a:ext>
            </a:extLst>
          </p:cNvPr>
          <p:cNvSpPr>
            <a:spLocks noChangeArrowheads="1"/>
          </p:cNvSpPr>
          <p:nvPr/>
        </p:nvSpPr>
        <p:spPr bwMode="auto">
          <a:xfrm>
            <a:off x="11521440"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Methods</a:t>
            </a:r>
          </a:p>
        </p:txBody>
      </p:sp>
      <p:sp>
        <p:nvSpPr>
          <p:cNvPr id="37" name="Text Box 6">
            <a:extLst>
              <a:ext uri="{FF2B5EF4-FFF2-40B4-BE49-F238E27FC236}">
                <a16:creationId xmlns:a16="http://schemas.microsoft.com/office/drawing/2014/main" id="{BAB40251-2E35-4623-A6BE-28130F737F03}"/>
              </a:ext>
            </a:extLst>
          </p:cNvPr>
          <p:cNvSpPr txBox="1">
            <a:spLocks noChangeArrowheads="1"/>
          </p:cNvSpPr>
          <p:nvPr/>
        </p:nvSpPr>
        <p:spPr bwMode="auto">
          <a:xfrm>
            <a:off x="11440326" y="8015853"/>
            <a:ext cx="10058400" cy="86023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500" dirty="0">
                <a:latin typeface="Helvetica" pitchFamily="2" charset="0"/>
                <a:cs typeface="Times New Roman" panose="02020603050405020304" pitchFamily="18" charset="0"/>
              </a:rPr>
              <a:t>Machine Learning requires enough data to teach the computer how to convert the given input into the desired output. The dataset is split into two parts: one that contains normal images and ones that contain our desired output. The more examples we have, the better it can detect subtle unexplainable patterns.</a:t>
            </a: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As our initial method, we mined images from Bing and experimented with the images as our dataset. Then, we edited the images by introducing contrast and color changes and altered them into different styles using image processing tools like imageMagik and OpenCV. Next, we fed the images to the machine learning models to see how much data was necessary before it found the specific edits we did. This step was necessary to reduce film cost by estimating the minimum number of images required for the Machine Learning algorithm to produce useful outputs. After we found the optimal number of images, we collected polaroid images and digital images and matched the pixels using Adobe Photoshop.</a:t>
            </a: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Finally we used our polaroid dataset on machine learning models like Linear Regression, GANs (Generative Adversarial Networks) such as Cycle-GANs, and Pix2Pix </a:t>
            </a:r>
            <a:r>
              <a:rPr lang="en-US" sz="2500" dirty="0" err="1">
                <a:latin typeface="Helvetica" pitchFamily="2" charset="0"/>
                <a:cs typeface="Times New Roman" panose="02020603050405020304" pitchFamily="18" charset="0"/>
              </a:rPr>
              <a:t>GANss</a:t>
            </a:r>
            <a:r>
              <a:rPr lang="en-US" sz="2500" dirty="0">
                <a:latin typeface="Helvetica" pitchFamily="2" charset="0"/>
                <a:cs typeface="Times New Roman" panose="02020603050405020304" pitchFamily="18" charset="0"/>
              </a:rPr>
              <a:t>.</a:t>
            </a:r>
            <a:endParaRPr lang="en-US" sz="2500" dirty="0">
              <a:latin typeface="Helvetica" pitchFamily="2" charset="0"/>
              <a:ea typeface="Open Sans" panose="020B0606030504020204" pitchFamily="34" charset="0"/>
              <a:cs typeface="Times New Roman" panose="02020603050405020304" pitchFamily="18" charset="0"/>
            </a:endParaRPr>
          </a:p>
          <a:p>
            <a:endParaRPr lang="en-US" sz="2500" dirty="0">
              <a:latin typeface="Helvetica" pitchFamily="2" charset="0"/>
              <a:ea typeface="Open Sans" panose="020B0606030504020204" pitchFamily="34" charset="0"/>
              <a:cs typeface="Times New Roman" panose="02020603050405020304" pitchFamily="18" charset="0"/>
            </a:endParaRPr>
          </a:p>
        </p:txBody>
      </p:sp>
      <p:sp>
        <p:nvSpPr>
          <p:cNvPr id="38" name="Rectangle 5">
            <a:extLst>
              <a:ext uri="{FF2B5EF4-FFF2-40B4-BE49-F238E27FC236}">
                <a16:creationId xmlns:a16="http://schemas.microsoft.com/office/drawing/2014/main" id="{991B9DF0-7DD4-4C17-94B6-6C493D1C390D}"/>
              </a:ext>
            </a:extLst>
          </p:cNvPr>
          <p:cNvSpPr>
            <a:spLocks noChangeArrowheads="1"/>
          </p:cNvSpPr>
          <p:nvPr/>
        </p:nvSpPr>
        <p:spPr bwMode="auto">
          <a:xfrm>
            <a:off x="22311361"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Results</a:t>
            </a:r>
          </a:p>
        </p:txBody>
      </p:sp>
      <p:sp>
        <p:nvSpPr>
          <p:cNvPr id="39" name="Text Box 6">
            <a:extLst>
              <a:ext uri="{FF2B5EF4-FFF2-40B4-BE49-F238E27FC236}">
                <a16:creationId xmlns:a16="http://schemas.microsoft.com/office/drawing/2014/main" id="{62D65E41-7BC1-4B4D-9C1B-6ED3152D12D0}"/>
              </a:ext>
            </a:extLst>
          </p:cNvPr>
          <p:cNvSpPr txBox="1">
            <a:spLocks noChangeArrowheads="1"/>
          </p:cNvSpPr>
          <p:nvPr/>
        </p:nvSpPr>
        <p:spPr bwMode="auto">
          <a:xfrm>
            <a:off x="22311361" y="8000232"/>
            <a:ext cx="10058400" cy="286078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500" dirty="0">
                <a:latin typeface="Helvetica" pitchFamily="2" charset="0"/>
                <a:cs typeface="Times New Roman" panose="02020603050405020304" pitchFamily="18" charset="0"/>
              </a:rPr>
              <a:t>The trial run with digitally edited images resulted in successful prediction in Linear Regression around 800 - 1000 images. Machine learning model like Pix2Pix predicted the edited styles around 400 images.  </a:t>
            </a: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Since polaroid film was scarce and expensive, we use around 150 Instant Camera Images with a corresponding Digital Image. The images are then fitted through the Linear Regression Model. </a:t>
            </a: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Figure 4 shows the prediction using linear regression using digital image and polaroid image datasets. The results alters the color to appear duller which slightly mimics the polaroid image as shown in figure 5. </a:t>
            </a: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Then we used Generative Adversarial Networks (GANs) on the same dataset and compared the results. We used the Pix2Pix GAN and </a:t>
            </a:r>
            <a:r>
              <a:rPr lang="en-US" sz="2500" dirty="0" err="1">
                <a:latin typeface="Helvetica" pitchFamily="2" charset="0"/>
                <a:cs typeface="Times New Roman" panose="02020603050405020304" pitchFamily="18" charset="0"/>
              </a:rPr>
              <a:t>CycleGAN</a:t>
            </a:r>
            <a:r>
              <a:rPr lang="en-US" sz="2500" dirty="0">
                <a:latin typeface="Helvetica" pitchFamily="2" charset="0"/>
                <a:cs typeface="Times New Roman" panose="02020603050405020304" pitchFamily="18" charset="0"/>
              </a:rPr>
              <a:t> on the 150 Instant Camera Images. Figure 6 shows the image prediction using Pix2Pix GAN. Figure 7 shows the image prediction using </a:t>
            </a:r>
            <a:r>
              <a:rPr lang="en-US" sz="2500" dirty="0" err="1">
                <a:latin typeface="Helvetica" pitchFamily="2" charset="0"/>
                <a:cs typeface="Times New Roman" panose="02020603050405020304" pitchFamily="18" charset="0"/>
              </a:rPr>
              <a:t>CycleGAN</a:t>
            </a:r>
            <a:r>
              <a:rPr lang="en-US" sz="2500" dirty="0">
                <a:latin typeface="Helvetica" pitchFamily="2" charset="0"/>
                <a:cs typeface="Times New Roman" panose="02020603050405020304" pitchFamily="18" charset="0"/>
              </a:rPr>
              <a:t>.</a:t>
            </a: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ea typeface="Open Sans" panose="020B0606030504020204" pitchFamily="34" charset="0"/>
              <a:cs typeface="Times New Roman" panose="02020603050405020304" pitchFamily="18" charset="0"/>
            </a:endParaRPr>
          </a:p>
        </p:txBody>
      </p:sp>
      <p:sp>
        <p:nvSpPr>
          <p:cNvPr id="42" name="Rectangle 5">
            <a:extLst>
              <a:ext uri="{FF2B5EF4-FFF2-40B4-BE49-F238E27FC236}">
                <a16:creationId xmlns:a16="http://schemas.microsoft.com/office/drawing/2014/main" id="{C08CCD14-6632-49E3-A19B-81E98D465D46}"/>
              </a:ext>
            </a:extLst>
          </p:cNvPr>
          <p:cNvSpPr>
            <a:spLocks noChangeArrowheads="1"/>
          </p:cNvSpPr>
          <p:nvPr/>
        </p:nvSpPr>
        <p:spPr bwMode="auto">
          <a:xfrm>
            <a:off x="33101279"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Findings</a:t>
            </a:r>
          </a:p>
        </p:txBody>
      </p:sp>
      <p:sp>
        <p:nvSpPr>
          <p:cNvPr id="46" name="Rectangle 5">
            <a:extLst>
              <a:ext uri="{FF2B5EF4-FFF2-40B4-BE49-F238E27FC236}">
                <a16:creationId xmlns:a16="http://schemas.microsoft.com/office/drawing/2014/main" id="{88D57C6D-9B7C-4799-9EEF-AD493DF30EC4}"/>
              </a:ext>
            </a:extLst>
          </p:cNvPr>
          <p:cNvSpPr>
            <a:spLocks noChangeArrowheads="1"/>
          </p:cNvSpPr>
          <p:nvPr/>
        </p:nvSpPr>
        <p:spPr bwMode="auto">
          <a:xfrm>
            <a:off x="33262767" y="24452970"/>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References</a:t>
            </a:r>
          </a:p>
        </p:txBody>
      </p:sp>
      <p:sp>
        <p:nvSpPr>
          <p:cNvPr id="16" name="Rectangle 5">
            <a:extLst>
              <a:ext uri="{FF2B5EF4-FFF2-40B4-BE49-F238E27FC236}">
                <a16:creationId xmlns:a16="http://schemas.microsoft.com/office/drawing/2014/main" id="{620C51D2-3423-4C6C-A077-34B27F321D2D}"/>
              </a:ext>
            </a:extLst>
          </p:cNvPr>
          <p:cNvSpPr>
            <a:spLocks noChangeArrowheads="1"/>
          </p:cNvSpPr>
          <p:nvPr/>
        </p:nvSpPr>
        <p:spPr bwMode="auto">
          <a:xfrm>
            <a:off x="876310" y="712525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Introduction</a:t>
            </a:r>
          </a:p>
        </p:txBody>
      </p:sp>
      <p:sp>
        <p:nvSpPr>
          <p:cNvPr id="17" name="Text Box 6">
            <a:extLst>
              <a:ext uri="{FF2B5EF4-FFF2-40B4-BE49-F238E27FC236}">
                <a16:creationId xmlns:a16="http://schemas.microsoft.com/office/drawing/2014/main" id="{8AE8A03B-3762-4AF2-A9FC-B088E0736F3A}"/>
              </a:ext>
            </a:extLst>
          </p:cNvPr>
          <p:cNvSpPr txBox="1">
            <a:spLocks noChangeArrowheads="1"/>
          </p:cNvSpPr>
          <p:nvPr/>
        </p:nvSpPr>
        <p:spPr bwMode="auto">
          <a:xfrm>
            <a:off x="876310" y="8073317"/>
            <a:ext cx="10058400" cy="78329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60" tIns="68580" rIns="137160" bIns="68580">
            <a:spAutoFit/>
          </a:bodyPr>
          <a:lstStyle>
            <a:defPPr>
              <a:defRPr kern="1200" smtId="4294967295"/>
            </a:defPPr>
            <a:lvl1pPr defTabSz="4703763" eaLnBrk="0" hangingPunct="0">
              <a:defRPr sz="9300">
                <a:solidFill>
                  <a:schemeClr val="tx1"/>
                </a:solidFill>
                <a:latin typeface="Arial"/>
              </a:defRPr>
            </a:lvl1pPr>
            <a:lvl2pPr marL="742950" indent="-285750" defTabSz="4703763" eaLnBrk="0" hangingPunct="0">
              <a:defRPr sz="9300">
                <a:solidFill>
                  <a:schemeClr val="tx1"/>
                </a:solidFill>
                <a:latin typeface="Arial"/>
              </a:defRPr>
            </a:lvl2pPr>
            <a:lvl3pPr marL="1143000" indent="-228600" defTabSz="4703763" eaLnBrk="0" hangingPunct="0">
              <a:defRPr sz="9300">
                <a:solidFill>
                  <a:schemeClr val="tx1"/>
                </a:solidFill>
                <a:latin typeface="Arial"/>
              </a:defRPr>
            </a:lvl3pPr>
            <a:lvl4pPr marL="1600200" indent="-228600" defTabSz="4703763" eaLnBrk="0" hangingPunct="0">
              <a:defRPr sz="9300">
                <a:solidFill>
                  <a:schemeClr val="tx1"/>
                </a:solidFill>
                <a:latin typeface="Arial"/>
              </a:defRPr>
            </a:lvl4pPr>
            <a:lvl5pPr marL="2057400" indent="-228600" defTabSz="4703763" eaLnBrk="0" hangingPunct="0">
              <a:defRPr sz="9300">
                <a:solidFill>
                  <a:schemeClr val="tx1"/>
                </a:solidFill>
                <a:latin typeface="Arial"/>
              </a:defRPr>
            </a:lvl5pPr>
            <a:lvl6pPr marL="2514600" indent="-228600" defTabSz="4703763" eaLnBrk="0" fontAlgn="base" hangingPunct="0">
              <a:spcBef>
                <a:spcPct val="0"/>
              </a:spcBef>
              <a:spcAft>
                <a:spcPct val="0"/>
              </a:spcAft>
              <a:defRPr sz="9300">
                <a:solidFill>
                  <a:schemeClr val="tx1"/>
                </a:solidFill>
                <a:latin typeface="Arial"/>
              </a:defRPr>
            </a:lvl6pPr>
            <a:lvl7pPr marL="2971800" indent="-228600" defTabSz="4703763" eaLnBrk="0" fontAlgn="base" hangingPunct="0">
              <a:spcBef>
                <a:spcPct val="0"/>
              </a:spcBef>
              <a:spcAft>
                <a:spcPct val="0"/>
              </a:spcAft>
              <a:defRPr sz="9300">
                <a:solidFill>
                  <a:schemeClr val="tx1"/>
                </a:solidFill>
                <a:latin typeface="Arial"/>
              </a:defRPr>
            </a:lvl7pPr>
            <a:lvl8pPr marL="3429000" indent="-228600" defTabSz="4703763" eaLnBrk="0" fontAlgn="base" hangingPunct="0">
              <a:spcBef>
                <a:spcPct val="0"/>
              </a:spcBef>
              <a:spcAft>
                <a:spcPct val="0"/>
              </a:spcAft>
              <a:defRPr sz="9300">
                <a:solidFill>
                  <a:schemeClr val="tx1"/>
                </a:solidFill>
                <a:latin typeface="Arial"/>
              </a:defRPr>
            </a:lvl8pPr>
            <a:lvl9pPr marL="3886200" indent="-228600" defTabSz="4703763" eaLnBrk="0" fontAlgn="base" hangingPunct="0">
              <a:spcBef>
                <a:spcPct val="0"/>
              </a:spcBef>
              <a:spcAft>
                <a:spcPct val="0"/>
              </a:spcAft>
              <a:defRPr sz="9300">
                <a:solidFill>
                  <a:schemeClr val="tx1"/>
                </a:solidFill>
                <a:latin typeface="Arial"/>
              </a:defRPr>
            </a:lvl9pPr>
          </a:lstStyle>
          <a:p>
            <a:r>
              <a:rPr lang="en-US" sz="2500" dirty="0">
                <a:latin typeface="Helvetica" pitchFamily="2" charset="0"/>
                <a:cs typeface="Times New Roman" panose="02020603050405020304" pitchFamily="18" charset="0"/>
              </a:rPr>
              <a:t>Machine Learning has seen a massive demand in computer applications over the past few years. From self-driving cars to predicting the future, Machine Learning makes it possible for computers to solve problems more quickly and efficiently than humans can [1]. Our research aims to apply machine learning in image processing. The potential of Machine Learning in image processing is limitless[2]. Machine Learning can be implemented in image processing in various ways, including photo enhancement [3]. Image-to-image translation has been implemented in intriguing ways, such as converting a stock photo to a canvas mimicking Van Gogh and Monet [1]. This research aims to apply Machine Learning to develop a model that will convert a standard unprocessed photo into a photo that visually looks as if it was taken with an instant camera, Leica </a:t>
            </a:r>
            <a:r>
              <a:rPr lang="en-US" sz="2500" dirty="0" err="1">
                <a:latin typeface="Helvetica" pitchFamily="2" charset="0"/>
                <a:cs typeface="Times New Roman" panose="02020603050405020304" pitchFamily="18" charset="0"/>
              </a:rPr>
              <a:t>Sofort</a:t>
            </a:r>
            <a:r>
              <a:rPr lang="en-US" sz="2500" dirty="0">
                <a:latin typeface="Helvetica" pitchFamily="2" charset="0"/>
                <a:cs typeface="Times New Roman" panose="02020603050405020304" pitchFamily="18" charset="0"/>
              </a:rPr>
              <a:t>. This camera has a unique look that many people know as the ‘Polaroid’ Look. See Figure 3. There are pre-existing Image filters that replicate Instant Camera Images, but none accurately capture all the differences and subtleties[4]. Image filters made with Machine Learning can replace outdated image processing approaches and lead us with endless image processing possibilities with the right training data set[5].</a:t>
            </a:r>
            <a:endParaRPr lang="en-US" sz="2500" dirty="0">
              <a:latin typeface="Helvetica" pitchFamily="2" charset="0"/>
              <a:ea typeface="Open Sans" panose="020B0606030504020204" pitchFamily="34" charset="0"/>
              <a:cs typeface="Times New Roman" panose="02020603050405020304" pitchFamily="18" charset="0"/>
            </a:endParaRPr>
          </a:p>
        </p:txBody>
      </p:sp>
      <p:sp>
        <p:nvSpPr>
          <p:cNvPr id="230" name="TextBox 229">
            <a:extLst>
              <a:ext uri="{FF2B5EF4-FFF2-40B4-BE49-F238E27FC236}">
                <a16:creationId xmlns:a16="http://schemas.microsoft.com/office/drawing/2014/main" id="{AD2E301E-E7B3-4BB5-B48D-F76D6F65BBE3}"/>
              </a:ext>
            </a:extLst>
          </p:cNvPr>
          <p:cNvSpPr txBox="1"/>
          <p:nvPr/>
        </p:nvSpPr>
        <p:spPr>
          <a:xfrm>
            <a:off x="33157855" y="8073317"/>
            <a:ext cx="9857035" cy="4893647"/>
          </a:xfrm>
          <a:prstGeom prst="rect">
            <a:avLst/>
          </a:prstGeom>
          <a:noFill/>
        </p:spPr>
        <p:txBody>
          <a:bodyPr wrap="square" rtlCol="0">
            <a:spAutoFit/>
          </a:bodyPr>
          <a:lstStyle>
            <a:defPPr>
              <a:defRPr kern="1200" smtId="4294967295"/>
            </a:defPPr>
          </a:lstStyle>
          <a:p>
            <a:r>
              <a:rPr lang="en-US" sz="2500" dirty="0">
                <a:latin typeface="Helvetica" pitchFamily="2" charset="0"/>
                <a:cs typeface="Times New Roman" panose="02020603050405020304" pitchFamily="18" charset="0"/>
              </a:rPr>
              <a:t>Our findings predicts accurate results with 400 images on our edited datasets. Our datasets with 150 Instant Camera Images showed promising results with Linear Regression and Generative Adversarial Networks. We predict that a dataset with 400 Instant Camera Images however such will be expensive and timely to make. Generative adversarial networks works better in predicting and finding the right mapping. Linear Regression is very limited and Generative Adversarial Network can pick up more efficient mappings by training a loss function. Our research found that General Adversarial Network predicts colors with a much higher accuracy and about 400 – 500 images are necessary to create accurate results. </a:t>
            </a:r>
          </a:p>
        </p:txBody>
      </p:sp>
      <p:sp>
        <p:nvSpPr>
          <p:cNvPr id="20" name="Rectangle 5">
            <a:extLst>
              <a:ext uri="{FF2B5EF4-FFF2-40B4-BE49-F238E27FC236}">
                <a16:creationId xmlns:a16="http://schemas.microsoft.com/office/drawing/2014/main" id="{4ADD587C-B435-B042-A394-D5861B9A4716}"/>
              </a:ext>
            </a:extLst>
          </p:cNvPr>
          <p:cNvSpPr>
            <a:spLocks noChangeArrowheads="1"/>
          </p:cNvSpPr>
          <p:nvPr/>
        </p:nvSpPr>
        <p:spPr bwMode="auto">
          <a:xfrm>
            <a:off x="876310" y="16528242"/>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Background</a:t>
            </a:r>
          </a:p>
        </p:txBody>
      </p:sp>
      <p:sp>
        <p:nvSpPr>
          <p:cNvPr id="11" name="TextBox 10">
            <a:extLst>
              <a:ext uri="{FF2B5EF4-FFF2-40B4-BE49-F238E27FC236}">
                <a16:creationId xmlns:a16="http://schemas.microsoft.com/office/drawing/2014/main" id="{EB83D1B9-FEAA-A847-9576-EF079DD7FD4B}"/>
              </a:ext>
            </a:extLst>
          </p:cNvPr>
          <p:cNvSpPr txBox="1"/>
          <p:nvPr/>
        </p:nvSpPr>
        <p:spPr>
          <a:xfrm>
            <a:off x="974044" y="17612344"/>
            <a:ext cx="9928870" cy="14896386"/>
          </a:xfrm>
          <a:prstGeom prst="rect">
            <a:avLst/>
          </a:prstGeom>
          <a:noFill/>
        </p:spPr>
        <p:txBody>
          <a:bodyPr wrap="square" rtlCol="0">
            <a:spAutoFit/>
          </a:bodyPr>
          <a:lstStyle/>
          <a:p>
            <a:r>
              <a:rPr lang="en-US" sz="2500" dirty="0">
                <a:latin typeface="Helvetica" pitchFamily="2" charset="0"/>
                <a:cs typeface="Times New Roman" panose="02020603050405020304" pitchFamily="18" charset="0"/>
              </a:rPr>
              <a:t>Common Image to image translation uses pixels to pixels models to predict the corresponding translation.</a:t>
            </a:r>
          </a:p>
          <a:p>
            <a:r>
              <a:rPr lang="en-US" sz="2500" dirty="0">
                <a:latin typeface="Helvetica" pitchFamily="2" charset="0"/>
                <a:cs typeface="Times New Roman" panose="02020603050405020304" pitchFamily="18" charset="0"/>
              </a:rPr>
              <a:t>They can be implemented with algorithms such as linear regression. For linear regression models we will be parsing each of the RGB values per pixel of the paired image data sets. </a:t>
            </a:r>
          </a:p>
          <a:p>
            <a:endParaRPr lang="en-US" sz="2500" dirty="0">
              <a:latin typeface="Helvetica" pitchFamily="2" charset="0"/>
              <a:cs typeface="Times New Roman" panose="02020603050405020304" pitchFamily="18" charset="0"/>
            </a:endParaRPr>
          </a:p>
          <a:p>
            <a:pPr lvl="3"/>
            <a:r>
              <a:rPr lang="en-US" sz="2500" i="1" dirty="0" err="1">
                <a:latin typeface="Helvetica" pitchFamily="2" charset="0"/>
                <a:cs typeface="Times New Roman" panose="02020603050405020304" pitchFamily="18" charset="0"/>
              </a:rPr>
              <a:t>Ry</a:t>
            </a:r>
            <a:r>
              <a:rPr lang="en-US" sz="2500" i="1" baseline="-25000" dirty="0" err="1">
                <a:latin typeface="Helvetica" pitchFamily="2" charset="0"/>
                <a:cs typeface="Times New Roman" panose="02020603050405020304" pitchFamily="18" charset="0"/>
              </a:rPr>
              <a:t>i</a:t>
            </a:r>
            <a:r>
              <a:rPr lang="en-US" sz="2500" i="1" baseline="-25000" dirty="0">
                <a:latin typeface="Helvetica" pitchFamily="2" charset="0"/>
                <a:cs typeface="Times New Roman" panose="02020603050405020304" pitchFamily="18" charset="0"/>
              </a:rPr>
              <a:t> </a:t>
            </a:r>
            <a:r>
              <a:rPr lang="en-US" sz="2500" i="1" dirty="0">
                <a:latin typeface="Helvetica" pitchFamily="2" charset="0"/>
                <a:cs typeface="Times New Roman" panose="02020603050405020304" pitchFamily="18" charset="0"/>
              </a:rPr>
              <a:t>= rx</a:t>
            </a:r>
            <a:r>
              <a:rPr lang="en-US" sz="2500" i="1" baseline="-25000" dirty="0">
                <a:latin typeface="Helvetica" pitchFamily="2" charset="0"/>
                <a:cs typeface="Times New Roman" panose="02020603050405020304" pitchFamily="18" charset="0"/>
              </a:rPr>
              <a:t>0i </a:t>
            </a:r>
            <a:r>
              <a:rPr lang="en-US" sz="2500" i="1" dirty="0">
                <a:latin typeface="Helvetica" pitchFamily="2" charset="0"/>
                <a:cs typeface="Times New Roman" panose="02020603050405020304" pitchFamily="18" charset="0"/>
              </a:rPr>
              <a:t>+ gx</a:t>
            </a:r>
            <a:r>
              <a:rPr lang="en-US" sz="2500" i="1" baseline="-25000" dirty="0">
                <a:latin typeface="Helvetica" pitchFamily="2" charset="0"/>
                <a:cs typeface="Times New Roman" panose="02020603050405020304" pitchFamily="18" charset="0"/>
              </a:rPr>
              <a:t>1i</a:t>
            </a:r>
            <a:r>
              <a:rPr lang="en-US" sz="2500" i="1" dirty="0">
                <a:latin typeface="Helvetica" pitchFamily="2" charset="0"/>
                <a:cs typeface="Times New Roman" panose="02020603050405020304" pitchFamily="18" charset="0"/>
              </a:rPr>
              <a:t>+ bx</a:t>
            </a:r>
            <a:r>
              <a:rPr lang="en-US" sz="2500" i="1" baseline="-25000" dirty="0">
                <a:latin typeface="Helvetica" pitchFamily="2" charset="0"/>
                <a:cs typeface="Times New Roman" panose="02020603050405020304" pitchFamily="18" charset="0"/>
              </a:rPr>
              <a:t>2i </a:t>
            </a:r>
            <a:r>
              <a:rPr lang="en-US" sz="2500" i="1" dirty="0">
                <a:latin typeface="Helvetica" pitchFamily="2" charset="0"/>
                <a:cs typeface="Times New Roman" panose="02020603050405020304" pitchFamily="18" charset="0"/>
              </a:rPr>
              <a:t>+ y</a:t>
            </a:r>
          </a:p>
          <a:p>
            <a:pPr lvl="3"/>
            <a:r>
              <a:rPr lang="en-US" sz="2500" i="1" dirty="0" err="1">
                <a:latin typeface="Helvetica" pitchFamily="2" charset="0"/>
                <a:cs typeface="Times New Roman" panose="02020603050405020304" pitchFamily="18" charset="0"/>
              </a:rPr>
              <a:t>Gy</a:t>
            </a:r>
            <a:r>
              <a:rPr lang="en-US" sz="2500" i="1" baseline="-25000" dirty="0" err="1">
                <a:latin typeface="Helvetica" pitchFamily="2" charset="0"/>
                <a:cs typeface="Times New Roman" panose="02020603050405020304" pitchFamily="18" charset="0"/>
              </a:rPr>
              <a:t>i</a:t>
            </a:r>
            <a:r>
              <a:rPr lang="en-US" sz="2500" i="1" baseline="-25000" dirty="0">
                <a:latin typeface="Helvetica" pitchFamily="2" charset="0"/>
                <a:cs typeface="Times New Roman" panose="02020603050405020304" pitchFamily="18" charset="0"/>
              </a:rPr>
              <a:t> </a:t>
            </a:r>
            <a:r>
              <a:rPr lang="en-US" sz="2500" i="1" dirty="0">
                <a:latin typeface="Helvetica" pitchFamily="2" charset="0"/>
                <a:cs typeface="Times New Roman" panose="02020603050405020304" pitchFamily="18" charset="0"/>
              </a:rPr>
              <a:t>= rx</a:t>
            </a:r>
            <a:r>
              <a:rPr lang="en-US" sz="2500" i="1" baseline="-25000" dirty="0">
                <a:latin typeface="Helvetica" pitchFamily="2" charset="0"/>
                <a:cs typeface="Times New Roman" panose="02020603050405020304" pitchFamily="18" charset="0"/>
              </a:rPr>
              <a:t>0j </a:t>
            </a:r>
            <a:r>
              <a:rPr lang="en-US" sz="2500" i="1" dirty="0">
                <a:latin typeface="Helvetica" pitchFamily="2" charset="0"/>
                <a:cs typeface="Times New Roman" panose="02020603050405020304" pitchFamily="18" charset="0"/>
              </a:rPr>
              <a:t>+ gx</a:t>
            </a:r>
            <a:r>
              <a:rPr lang="en-US" sz="2500" i="1" baseline="-25000" dirty="0">
                <a:latin typeface="Helvetica" pitchFamily="2" charset="0"/>
                <a:cs typeface="Times New Roman" panose="02020603050405020304" pitchFamily="18" charset="0"/>
              </a:rPr>
              <a:t>1j </a:t>
            </a:r>
            <a:r>
              <a:rPr lang="en-US" sz="2500" i="1" dirty="0">
                <a:latin typeface="Helvetica" pitchFamily="2" charset="0"/>
                <a:cs typeface="Times New Roman" panose="02020603050405020304" pitchFamily="18" charset="0"/>
              </a:rPr>
              <a:t>+ bx</a:t>
            </a:r>
            <a:r>
              <a:rPr lang="en-US" sz="2500" i="1" baseline="-25000" dirty="0">
                <a:latin typeface="Helvetica" pitchFamily="2" charset="0"/>
                <a:cs typeface="Times New Roman" panose="02020603050405020304" pitchFamily="18" charset="0"/>
              </a:rPr>
              <a:t>2j </a:t>
            </a:r>
            <a:r>
              <a:rPr lang="en-US" sz="2500" i="1" dirty="0">
                <a:latin typeface="Helvetica" pitchFamily="2" charset="0"/>
                <a:cs typeface="Times New Roman" panose="02020603050405020304" pitchFamily="18" charset="0"/>
              </a:rPr>
              <a:t>+ y</a:t>
            </a:r>
          </a:p>
          <a:p>
            <a:pPr lvl="3"/>
            <a:r>
              <a:rPr lang="en-US" sz="2500" i="1" dirty="0" err="1">
                <a:latin typeface="Helvetica" pitchFamily="2" charset="0"/>
                <a:cs typeface="Times New Roman" panose="02020603050405020304" pitchFamily="18" charset="0"/>
              </a:rPr>
              <a:t>By</a:t>
            </a:r>
            <a:r>
              <a:rPr lang="en-US" sz="2500" i="1" baseline="-25000" dirty="0" err="1">
                <a:latin typeface="Helvetica" pitchFamily="2" charset="0"/>
                <a:cs typeface="Times New Roman" panose="02020603050405020304" pitchFamily="18" charset="0"/>
              </a:rPr>
              <a:t>i</a:t>
            </a:r>
            <a:r>
              <a:rPr lang="en-US" sz="2500" i="1" baseline="-25000" dirty="0">
                <a:latin typeface="Helvetica" pitchFamily="2" charset="0"/>
                <a:cs typeface="Times New Roman" panose="02020603050405020304" pitchFamily="18" charset="0"/>
              </a:rPr>
              <a:t> </a:t>
            </a:r>
            <a:r>
              <a:rPr lang="en-US" sz="2500" i="1" dirty="0">
                <a:latin typeface="Helvetica" pitchFamily="2" charset="0"/>
                <a:cs typeface="Times New Roman" panose="02020603050405020304" pitchFamily="18" charset="0"/>
              </a:rPr>
              <a:t>= rx</a:t>
            </a:r>
            <a:r>
              <a:rPr lang="en-US" sz="2500" i="1" baseline="-25000" dirty="0">
                <a:latin typeface="Helvetica" pitchFamily="2" charset="0"/>
                <a:cs typeface="Times New Roman" panose="02020603050405020304" pitchFamily="18" charset="0"/>
              </a:rPr>
              <a:t>0k </a:t>
            </a:r>
            <a:r>
              <a:rPr lang="en-US" sz="2500" i="1" dirty="0">
                <a:latin typeface="Helvetica" pitchFamily="2" charset="0"/>
                <a:cs typeface="Times New Roman" panose="02020603050405020304" pitchFamily="18" charset="0"/>
              </a:rPr>
              <a:t>+ gx</a:t>
            </a:r>
            <a:r>
              <a:rPr lang="en-US" sz="2500" i="1" baseline="-25000" dirty="0">
                <a:latin typeface="Helvetica" pitchFamily="2" charset="0"/>
                <a:cs typeface="Times New Roman" panose="02020603050405020304" pitchFamily="18" charset="0"/>
              </a:rPr>
              <a:t>1k </a:t>
            </a:r>
            <a:r>
              <a:rPr lang="en-US" sz="2500" i="1" dirty="0">
                <a:latin typeface="Helvetica" pitchFamily="2" charset="0"/>
                <a:cs typeface="Times New Roman" panose="02020603050405020304" pitchFamily="18" charset="0"/>
              </a:rPr>
              <a:t>+ bx</a:t>
            </a:r>
            <a:r>
              <a:rPr lang="en-US" sz="2500" i="1" baseline="-25000" dirty="0">
                <a:latin typeface="Helvetica" pitchFamily="2" charset="0"/>
                <a:cs typeface="Times New Roman" panose="02020603050405020304" pitchFamily="18" charset="0"/>
              </a:rPr>
              <a:t>2k </a:t>
            </a:r>
            <a:r>
              <a:rPr lang="en-US" sz="2500" i="1" dirty="0">
                <a:latin typeface="Helvetica" pitchFamily="2" charset="0"/>
                <a:cs typeface="Times New Roman" panose="02020603050405020304" pitchFamily="18" charset="0"/>
              </a:rPr>
              <a:t>+ y</a:t>
            </a:r>
            <a:endParaRPr lang="en-US" sz="2500" i="1" baseline="-25000" dirty="0">
              <a:latin typeface="Helvetica" pitchFamily="2" charset="0"/>
              <a:cs typeface="Times New Roman" panose="02020603050405020304" pitchFamily="18" charset="0"/>
            </a:endParaRPr>
          </a:p>
          <a:p>
            <a:endParaRPr lang="en-US" sz="2500" i="1"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Better Image-to-Image translation solutions can be seen using conditional adversarial networks as seen on the paper. Conditional adversarial networks efficiently learns the mapping and learns a loss function to train the model [6]. </a:t>
            </a: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Previous Image-to-Image translation research such as </a:t>
            </a:r>
          </a:p>
          <a:p>
            <a:r>
              <a:rPr lang="en-US" sz="2500" dirty="0">
                <a:latin typeface="Helvetica" pitchFamily="2" charset="0"/>
                <a:cs typeface="Times New Roman" panose="02020603050405020304" pitchFamily="18" charset="0"/>
              </a:rPr>
              <a:t>Pix2Pix aims to solve the same problem of translating an input image into its corresponding output. On figure 1, Pix2Pix uses machine learning to turn sketch into a product image. Pix2Pix successfully translates a sketch to a realistic photo.</a:t>
            </a: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a:p>
            <a:endParaRPr lang="en-US" sz="2500" dirty="0">
              <a:latin typeface="Helvetica" pitchFamily="2" charset="0"/>
              <a:cs typeface="Times New Roman" panose="02020603050405020304" pitchFamily="18" charset="0"/>
            </a:endParaRPr>
          </a:p>
        </p:txBody>
      </p:sp>
      <p:pic>
        <p:nvPicPr>
          <p:cNvPr id="19" name="Picture 18" descr="A picture containing bag&#10;&#10;Description automatically generated">
            <a:extLst>
              <a:ext uri="{FF2B5EF4-FFF2-40B4-BE49-F238E27FC236}">
                <a16:creationId xmlns:a16="http://schemas.microsoft.com/office/drawing/2014/main" id="{3D2A9404-5349-2C44-9BC7-DF3101790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6415" y="23590532"/>
            <a:ext cx="4889500" cy="3619500"/>
          </a:xfrm>
          <a:prstGeom prst="rect">
            <a:avLst/>
          </a:prstGeom>
        </p:spPr>
      </p:pic>
      <p:sp>
        <p:nvSpPr>
          <p:cNvPr id="23" name="Rectangle 22">
            <a:extLst>
              <a:ext uri="{FF2B5EF4-FFF2-40B4-BE49-F238E27FC236}">
                <a16:creationId xmlns:a16="http://schemas.microsoft.com/office/drawing/2014/main" id="{A2F3D03E-6CCB-3B45-9661-4A36AE5E0EFA}"/>
              </a:ext>
            </a:extLst>
          </p:cNvPr>
          <p:cNvSpPr/>
          <p:nvPr/>
        </p:nvSpPr>
        <p:spPr>
          <a:xfrm>
            <a:off x="11521440" y="17612344"/>
            <a:ext cx="10355013" cy="2492990"/>
          </a:xfrm>
          <a:prstGeom prst="rect">
            <a:avLst/>
          </a:prstGeom>
        </p:spPr>
        <p:txBody>
          <a:bodyPr wrap="square">
            <a:spAutoFit/>
          </a:bodyPr>
          <a:lstStyle/>
          <a:p>
            <a:r>
              <a:rPr lang="en-US" sz="2500" dirty="0">
                <a:latin typeface="Helvetica" pitchFamily="2" charset="0"/>
                <a:cs typeface="Times New Roman" panose="02020603050405020304" pitchFamily="18" charset="0"/>
              </a:rPr>
              <a:t>As our initial test we applied linear regression to predict images on our test datasets. The paired images are resized to the same resolution and then RGB values are extracted from the image. Then this values are then fitted through linear regression. Figure 2 shows the sample images and the result using linear regression and used around 800 training images.</a:t>
            </a:r>
          </a:p>
        </p:txBody>
      </p:sp>
      <p:sp>
        <p:nvSpPr>
          <p:cNvPr id="29" name="TextBox 28">
            <a:extLst>
              <a:ext uri="{FF2B5EF4-FFF2-40B4-BE49-F238E27FC236}">
                <a16:creationId xmlns:a16="http://schemas.microsoft.com/office/drawing/2014/main" id="{3A97F3E1-925B-8C49-83E4-019EDB5936C7}"/>
              </a:ext>
            </a:extLst>
          </p:cNvPr>
          <p:cNvSpPr txBox="1"/>
          <p:nvPr/>
        </p:nvSpPr>
        <p:spPr>
          <a:xfrm>
            <a:off x="2706416" y="27398173"/>
            <a:ext cx="4593076"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1: Pix2Pix outline to product photo</a:t>
            </a:r>
          </a:p>
        </p:txBody>
      </p:sp>
      <p:pic>
        <p:nvPicPr>
          <p:cNvPr id="30" name="Picture 29">
            <a:extLst>
              <a:ext uri="{FF2B5EF4-FFF2-40B4-BE49-F238E27FC236}">
                <a16:creationId xmlns:a16="http://schemas.microsoft.com/office/drawing/2014/main" id="{A8DFB9DC-E57D-AD4A-B577-9F59F2EA59D2}"/>
              </a:ext>
            </a:extLst>
          </p:cNvPr>
          <p:cNvPicPr>
            <a:picLocks noChangeAspect="1"/>
          </p:cNvPicPr>
          <p:nvPr/>
        </p:nvPicPr>
        <p:blipFill>
          <a:blip r:embed="rId3"/>
          <a:stretch>
            <a:fillRect/>
          </a:stretch>
        </p:blipFill>
        <p:spPr>
          <a:xfrm>
            <a:off x="14985183" y="20471415"/>
            <a:ext cx="3165826" cy="3104234"/>
          </a:xfrm>
          <a:prstGeom prst="rect">
            <a:avLst/>
          </a:prstGeom>
        </p:spPr>
      </p:pic>
      <p:pic>
        <p:nvPicPr>
          <p:cNvPr id="34" name="Picture 33">
            <a:extLst>
              <a:ext uri="{FF2B5EF4-FFF2-40B4-BE49-F238E27FC236}">
                <a16:creationId xmlns:a16="http://schemas.microsoft.com/office/drawing/2014/main" id="{5BB99179-3460-0B4B-B910-8174DF00A975}"/>
              </a:ext>
            </a:extLst>
          </p:cNvPr>
          <p:cNvPicPr>
            <a:picLocks noChangeAspect="1"/>
          </p:cNvPicPr>
          <p:nvPr/>
        </p:nvPicPr>
        <p:blipFill>
          <a:blip r:embed="rId4"/>
          <a:stretch>
            <a:fillRect/>
          </a:stretch>
        </p:blipFill>
        <p:spPr>
          <a:xfrm>
            <a:off x="11312317" y="20430395"/>
            <a:ext cx="3170221" cy="3108544"/>
          </a:xfrm>
          <a:prstGeom prst="rect">
            <a:avLst/>
          </a:prstGeom>
        </p:spPr>
      </p:pic>
      <p:pic>
        <p:nvPicPr>
          <p:cNvPr id="43" name="Picture 42">
            <a:extLst>
              <a:ext uri="{FF2B5EF4-FFF2-40B4-BE49-F238E27FC236}">
                <a16:creationId xmlns:a16="http://schemas.microsoft.com/office/drawing/2014/main" id="{C698A536-D384-5B4B-BCB5-837AE644E055}"/>
              </a:ext>
            </a:extLst>
          </p:cNvPr>
          <p:cNvPicPr>
            <a:picLocks noChangeAspect="1"/>
          </p:cNvPicPr>
          <p:nvPr/>
        </p:nvPicPr>
        <p:blipFill>
          <a:blip r:embed="rId5"/>
          <a:stretch>
            <a:fillRect/>
          </a:stretch>
        </p:blipFill>
        <p:spPr>
          <a:xfrm>
            <a:off x="18629889" y="20473526"/>
            <a:ext cx="3165826" cy="3104234"/>
          </a:xfrm>
          <a:prstGeom prst="rect">
            <a:avLst/>
          </a:prstGeom>
        </p:spPr>
      </p:pic>
      <p:pic>
        <p:nvPicPr>
          <p:cNvPr id="47" name="Picture 46">
            <a:extLst>
              <a:ext uri="{FF2B5EF4-FFF2-40B4-BE49-F238E27FC236}">
                <a16:creationId xmlns:a16="http://schemas.microsoft.com/office/drawing/2014/main" id="{A975CD50-DF9A-0F47-9697-0F4FA0F07945}"/>
              </a:ext>
            </a:extLst>
          </p:cNvPr>
          <p:cNvPicPr>
            <a:picLocks noChangeAspect="1"/>
          </p:cNvPicPr>
          <p:nvPr/>
        </p:nvPicPr>
        <p:blipFill>
          <a:blip r:embed="rId6"/>
          <a:stretch>
            <a:fillRect/>
          </a:stretch>
        </p:blipFill>
        <p:spPr>
          <a:xfrm>
            <a:off x="22216062" y="11877846"/>
            <a:ext cx="3263900" cy="3200400"/>
          </a:xfrm>
          <a:prstGeom prst="rect">
            <a:avLst/>
          </a:prstGeom>
        </p:spPr>
      </p:pic>
      <p:pic>
        <p:nvPicPr>
          <p:cNvPr id="48" name="Picture 47">
            <a:extLst>
              <a:ext uri="{FF2B5EF4-FFF2-40B4-BE49-F238E27FC236}">
                <a16:creationId xmlns:a16="http://schemas.microsoft.com/office/drawing/2014/main" id="{EBC3DED2-E801-2D4B-B28E-B938A5176BC6}"/>
              </a:ext>
            </a:extLst>
          </p:cNvPr>
          <p:cNvPicPr>
            <a:picLocks noChangeAspect="1"/>
          </p:cNvPicPr>
          <p:nvPr/>
        </p:nvPicPr>
        <p:blipFill>
          <a:blip r:embed="rId7"/>
          <a:stretch>
            <a:fillRect/>
          </a:stretch>
        </p:blipFill>
        <p:spPr>
          <a:xfrm>
            <a:off x="25499964" y="11911642"/>
            <a:ext cx="3263900" cy="3200400"/>
          </a:xfrm>
          <a:prstGeom prst="rect">
            <a:avLst/>
          </a:prstGeom>
        </p:spPr>
      </p:pic>
      <p:pic>
        <p:nvPicPr>
          <p:cNvPr id="49" name="Picture 48">
            <a:extLst>
              <a:ext uri="{FF2B5EF4-FFF2-40B4-BE49-F238E27FC236}">
                <a16:creationId xmlns:a16="http://schemas.microsoft.com/office/drawing/2014/main" id="{2FF8CDD1-1A27-A245-B906-26B0B58F5C4E}"/>
              </a:ext>
            </a:extLst>
          </p:cNvPr>
          <p:cNvPicPr>
            <a:picLocks noChangeAspect="1"/>
          </p:cNvPicPr>
          <p:nvPr/>
        </p:nvPicPr>
        <p:blipFill>
          <a:blip r:embed="rId8"/>
          <a:stretch>
            <a:fillRect/>
          </a:stretch>
        </p:blipFill>
        <p:spPr>
          <a:xfrm>
            <a:off x="28803868" y="11848946"/>
            <a:ext cx="3263900" cy="3200400"/>
          </a:xfrm>
          <a:prstGeom prst="rect">
            <a:avLst/>
          </a:prstGeom>
        </p:spPr>
      </p:pic>
      <p:pic>
        <p:nvPicPr>
          <p:cNvPr id="50" name="Picture 49">
            <a:extLst>
              <a:ext uri="{FF2B5EF4-FFF2-40B4-BE49-F238E27FC236}">
                <a16:creationId xmlns:a16="http://schemas.microsoft.com/office/drawing/2014/main" id="{9840E87F-7D3D-2A47-831E-2BF81761BF91}"/>
              </a:ext>
            </a:extLst>
          </p:cNvPr>
          <p:cNvPicPr>
            <a:picLocks noChangeAspect="1"/>
          </p:cNvPicPr>
          <p:nvPr/>
        </p:nvPicPr>
        <p:blipFill rotWithShape="1">
          <a:blip r:embed="rId9"/>
          <a:srcRect l="59649" t="40750" r="19003" b="45881"/>
          <a:stretch/>
        </p:blipFill>
        <p:spPr>
          <a:xfrm>
            <a:off x="23601165" y="17455306"/>
            <a:ext cx="724783" cy="539581"/>
          </a:xfrm>
          <a:prstGeom prst="rect">
            <a:avLst/>
          </a:prstGeom>
        </p:spPr>
      </p:pic>
      <p:pic>
        <p:nvPicPr>
          <p:cNvPr id="51" name="Picture 50">
            <a:extLst>
              <a:ext uri="{FF2B5EF4-FFF2-40B4-BE49-F238E27FC236}">
                <a16:creationId xmlns:a16="http://schemas.microsoft.com/office/drawing/2014/main" id="{AE45AFF6-3E3F-4941-97B3-18B4CD1E30B8}"/>
              </a:ext>
            </a:extLst>
          </p:cNvPr>
          <p:cNvPicPr>
            <a:picLocks noChangeAspect="1"/>
          </p:cNvPicPr>
          <p:nvPr/>
        </p:nvPicPr>
        <p:blipFill rotWithShape="1">
          <a:blip r:embed="rId10"/>
          <a:srcRect l="59237" t="37578" r="19414" b="45880"/>
          <a:stretch/>
        </p:blipFill>
        <p:spPr>
          <a:xfrm>
            <a:off x="30304202" y="17541572"/>
            <a:ext cx="724782" cy="550652"/>
          </a:xfrm>
          <a:prstGeom prst="rect">
            <a:avLst/>
          </a:prstGeom>
        </p:spPr>
      </p:pic>
      <p:pic>
        <p:nvPicPr>
          <p:cNvPr id="52" name="Picture 51">
            <a:extLst>
              <a:ext uri="{FF2B5EF4-FFF2-40B4-BE49-F238E27FC236}">
                <a16:creationId xmlns:a16="http://schemas.microsoft.com/office/drawing/2014/main" id="{1DF2E6B0-FCB6-5449-A419-1CC62A6A5FCD}"/>
              </a:ext>
            </a:extLst>
          </p:cNvPr>
          <p:cNvPicPr>
            <a:picLocks noChangeAspect="1"/>
          </p:cNvPicPr>
          <p:nvPr/>
        </p:nvPicPr>
        <p:blipFill rotWithShape="1">
          <a:blip r:embed="rId11"/>
          <a:srcRect l="65809" t="37095" r="12073" b="46364"/>
          <a:stretch/>
        </p:blipFill>
        <p:spPr>
          <a:xfrm>
            <a:off x="26765764" y="17524456"/>
            <a:ext cx="750888" cy="550652"/>
          </a:xfrm>
          <a:prstGeom prst="rect">
            <a:avLst/>
          </a:prstGeom>
        </p:spPr>
      </p:pic>
      <p:pic>
        <p:nvPicPr>
          <p:cNvPr id="57" name="Picture 56">
            <a:extLst>
              <a:ext uri="{FF2B5EF4-FFF2-40B4-BE49-F238E27FC236}">
                <a16:creationId xmlns:a16="http://schemas.microsoft.com/office/drawing/2014/main" id="{E4F88936-C0A3-E44D-B438-64DE60EE48D7}"/>
              </a:ext>
            </a:extLst>
          </p:cNvPr>
          <p:cNvPicPr>
            <a:picLocks noChangeAspect="1"/>
          </p:cNvPicPr>
          <p:nvPr/>
        </p:nvPicPr>
        <p:blipFill rotWithShape="1">
          <a:blip r:embed="rId11"/>
          <a:srcRect l="63622" t="8438" r="14260" b="75021"/>
          <a:stretch/>
        </p:blipFill>
        <p:spPr>
          <a:xfrm>
            <a:off x="26753215" y="18196680"/>
            <a:ext cx="750888" cy="550652"/>
          </a:xfrm>
          <a:prstGeom prst="rect">
            <a:avLst/>
          </a:prstGeom>
        </p:spPr>
      </p:pic>
      <p:pic>
        <p:nvPicPr>
          <p:cNvPr id="58" name="Picture 57">
            <a:extLst>
              <a:ext uri="{FF2B5EF4-FFF2-40B4-BE49-F238E27FC236}">
                <a16:creationId xmlns:a16="http://schemas.microsoft.com/office/drawing/2014/main" id="{4786AEB0-613C-A04A-BE48-AF50FA75C56B}"/>
              </a:ext>
            </a:extLst>
          </p:cNvPr>
          <p:cNvPicPr>
            <a:picLocks noChangeAspect="1"/>
          </p:cNvPicPr>
          <p:nvPr/>
        </p:nvPicPr>
        <p:blipFill rotWithShape="1">
          <a:blip r:embed="rId10"/>
          <a:srcRect l="57045" t="16321" r="21606" b="67137"/>
          <a:stretch/>
        </p:blipFill>
        <p:spPr>
          <a:xfrm>
            <a:off x="30320977" y="18271919"/>
            <a:ext cx="724782" cy="550652"/>
          </a:xfrm>
          <a:prstGeom prst="rect">
            <a:avLst/>
          </a:prstGeom>
        </p:spPr>
      </p:pic>
      <p:pic>
        <p:nvPicPr>
          <p:cNvPr id="59" name="Picture 58">
            <a:extLst>
              <a:ext uri="{FF2B5EF4-FFF2-40B4-BE49-F238E27FC236}">
                <a16:creationId xmlns:a16="http://schemas.microsoft.com/office/drawing/2014/main" id="{33DDC2E2-81B3-A947-A333-B76CEE6B6856}"/>
              </a:ext>
            </a:extLst>
          </p:cNvPr>
          <p:cNvPicPr>
            <a:picLocks noChangeAspect="1"/>
          </p:cNvPicPr>
          <p:nvPr/>
        </p:nvPicPr>
        <p:blipFill rotWithShape="1">
          <a:blip r:embed="rId9"/>
          <a:srcRect l="60013" t="16740" r="18639" b="69891"/>
          <a:stretch/>
        </p:blipFill>
        <p:spPr>
          <a:xfrm>
            <a:off x="23599608" y="18139964"/>
            <a:ext cx="724783" cy="539581"/>
          </a:xfrm>
          <a:prstGeom prst="rect">
            <a:avLst/>
          </a:prstGeom>
        </p:spPr>
      </p:pic>
      <p:pic>
        <p:nvPicPr>
          <p:cNvPr id="60" name="Picture 59">
            <a:extLst>
              <a:ext uri="{FF2B5EF4-FFF2-40B4-BE49-F238E27FC236}">
                <a16:creationId xmlns:a16="http://schemas.microsoft.com/office/drawing/2014/main" id="{742F6836-08AF-EB46-BC33-4092B93E3633}"/>
              </a:ext>
            </a:extLst>
          </p:cNvPr>
          <p:cNvPicPr>
            <a:picLocks noChangeAspect="1"/>
          </p:cNvPicPr>
          <p:nvPr/>
        </p:nvPicPr>
        <p:blipFill rotWithShape="1">
          <a:blip r:embed="rId9"/>
          <a:srcRect l="60414" t="63354" r="18238" b="23277"/>
          <a:stretch/>
        </p:blipFill>
        <p:spPr>
          <a:xfrm>
            <a:off x="23578505" y="18824622"/>
            <a:ext cx="724783" cy="539581"/>
          </a:xfrm>
          <a:prstGeom prst="rect">
            <a:avLst/>
          </a:prstGeom>
        </p:spPr>
      </p:pic>
      <p:pic>
        <p:nvPicPr>
          <p:cNvPr id="61" name="Picture 60">
            <a:extLst>
              <a:ext uri="{FF2B5EF4-FFF2-40B4-BE49-F238E27FC236}">
                <a16:creationId xmlns:a16="http://schemas.microsoft.com/office/drawing/2014/main" id="{BB552039-3A8C-5F40-910A-5C71654045A7}"/>
              </a:ext>
            </a:extLst>
          </p:cNvPr>
          <p:cNvPicPr>
            <a:picLocks noChangeAspect="1"/>
          </p:cNvPicPr>
          <p:nvPr/>
        </p:nvPicPr>
        <p:blipFill rotWithShape="1">
          <a:blip r:embed="rId10"/>
          <a:srcRect l="57417" t="61893" r="21234" b="21565"/>
          <a:stretch/>
        </p:blipFill>
        <p:spPr>
          <a:xfrm>
            <a:off x="30320977" y="18972389"/>
            <a:ext cx="724782" cy="550652"/>
          </a:xfrm>
          <a:prstGeom prst="rect">
            <a:avLst/>
          </a:prstGeom>
        </p:spPr>
      </p:pic>
      <p:pic>
        <p:nvPicPr>
          <p:cNvPr id="62" name="Picture 61">
            <a:extLst>
              <a:ext uri="{FF2B5EF4-FFF2-40B4-BE49-F238E27FC236}">
                <a16:creationId xmlns:a16="http://schemas.microsoft.com/office/drawing/2014/main" id="{59C8AC62-32A3-7344-A4B8-CD137975F3A8}"/>
              </a:ext>
            </a:extLst>
          </p:cNvPr>
          <p:cNvPicPr>
            <a:picLocks noChangeAspect="1"/>
          </p:cNvPicPr>
          <p:nvPr/>
        </p:nvPicPr>
        <p:blipFill rotWithShape="1">
          <a:blip r:embed="rId11"/>
          <a:srcRect l="62306" t="62426" r="15576" b="21033"/>
          <a:stretch/>
        </p:blipFill>
        <p:spPr>
          <a:xfrm>
            <a:off x="26753215" y="18868904"/>
            <a:ext cx="750888" cy="550652"/>
          </a:xfrm>
          <a:prstGeom prst="rect">
            <a:avLst/>
          </a:prstGeom>
        </p:spPr>
      </p:pic>
      <p:sp>
        <p:nvSpPr>
          <p:cNvPr id="63" name="Rectangle 5">
            <a:extLst>
              <a:ext uri="{FF2B5EF4-FFF2-40B4-BE49-F238E27FC236}">
                <a16:creationId xmlns:a16="http://schemas.microsoft.com/office/drawing/2014/main" id="{0E3898F2-E588-BE41-862F-7C99BD0222A0}"/>
              </a:ext>
            </a:extLst>
          </p:cNvPr>
          <p:cNvSpPr>
            <a:spLocks noChangeArrowheads="1"/>
          </p:cNvSpPr>
          <p:nvPr/>
        </p:nvSpPr>
        <p:spPr bwMode="auto">
          <a:xfrm>
            <a:off x="33129818" y="13164076"/>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Conclusion</a:t>
            </a:r>
          </a:p>
        </p:txBody>
      </p:sp>
      <p:sp>
        <p:nvSpPr>
          <p:cNvPr id="53" name="TextBox 52">
            <a:extLst>
              <a:ext uri="{FF2B5EF4-FFF2-40B4-BE49-F238E27FC236}">
                <a16:creationId xmlns:a16="http://schemas.microsoft.com/office/drawing/2014/main" id="{5C543C65-C135-2641-A3BE-F894845D8D49}"/>
              </a:ext>
            </a:extLst>
          </p:cNvPr>
          <p:cNvSpPr txBox="1"/>
          <p:nvPr/>
        </p:nvSpPr>
        <p:spPr>
          <a:xfrm>
            <a:off x="33204250" y="14219947"/>
            <a:ext cx="9920801" cy="9710351"/>
          </a:xfrm>
          <a:prstGeom prst="rect">
            <a:avLst/>
          </a:prstGeom>
          <a:noFill/>
        </p:spPr>
        <p:txBody>
          <a:bodyPr wrap="square" rtlCol="0">
            <a:spAutoFit/>
          </a:bodyPr>
          <a:lstStyle/>
          <a:p>
            <a:r>
              <a:rPr lang="en-US" sz="2500" dirty="0">
                <a:latin typeface="Helvetica" pitchFamily="2" charset="0"/>
                <a:cs typeface="Times New Roman" panose="02020603050405020304" pitchFamily="18" charset="0"/>
              </a:rPr>
              <a:t>Machine learning has a lot of potential applications in image processing. Our research found accurate results with Generative Adversarial Networks like Pix2Pix and </a:t>
            </a:r>
            <a:r>
              <a:rPr lang="en-US" sz="2500" dirty="0" err="1">
                <a:latin typeface="Helvetica" pitchFamily="2" charset="0"/>
                <a:cs typeface="Times New Roman" panose="02020603050405020304" pitchFamily="18" charset="0"/>
              </a:rPr>
              <a:t>CycleGAN</a:t>
            </a:r>
            <a:r>
              <a:rPr lang="en-US" sz="2500" dirty="0">
                <a:latin typeface="Helvetica" pitchFamily="2" charset="0"/>
                <a:cs typeface="Times New Roman" panose="02020603050405020304" pitchFamily="18" charset="0"/>
              </a:rPr>
              <a:t>. Our research showed that Machine learning can be implemented to create better image processing solutions. Machine learning can find new ways to mimic subtle differences and create a new approach to image processing[5]. </a:t>
            </a:r>
          </a:p>
          <a:p>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The size of our datasets limited the results of our research. Our research dataset only contained 150 images due to the difficulty of taking pictures using a polaroid and scanning them in a high amount. By using more images, we anticipate an increase in the accuracy of the machine learning models. Other machine learning models also have yet to be tested to conclude the best model for this effect. The research concludes the use of machine learning in image processing. There is a lot of potential using machine learning to create new filters and image effects. We can experiment with our datasets and create cooler effects. Other aspects of photos can also increase accuracy, such as brightness, contrast, grain, etc. Even though our experiment was limited, we can see a promising result. The result of our Linear Regression model showed cool alterations of the colors used while Generative Adversarial Networks replicated the polaroid effect very well. Another machine learning approach might be capable of better results. Further experimentation is required to improve the accuracy of our results.</a:t>
            </a:r>
          </a:p>
        </p:txBody>
      </p:sp>
      <p:sp>
        <p:nvSpPr>
          <p:cNvPr id="65" name="TextBox 64">
            <a:extLst>
              <a:ext uri="{FF2B5EF4-FFF2-40B4-BE49-F238E27FC236}">
                <a16:creationId xmlns:a16="http://schemas.microsoft.com/office/drawing/2014/main" id="{D89BDE3B-F96D-8145-B180-48B7059C1B45}"/>
              </a:ext>
            </a:extLst>
          </p:cNvPr>
          <p:cNvSpPr txBox="1"/>
          <p:nvPr/>
        </p:nvSpPr>
        <p:spPr>
          <a:xfrm>
            <a:off x="33363449" y="25507871"/>
            <a:ext cx="9857035" cy="3939540"/>
          </a:xfrm>
          <a:prstGeom prst="rect">
            <a:avLst/>
          </a:prstGeom>
          <a:noFill/>
        </p:spPr>
        <p:txBody>
          <a:bodyPr wrap="square" rtlCol="0">
            <a:spAutoFit/>
          </a:bodyPr>
          <a:lstStyle>
            <a:defPPr>
              <a:defRPr kern="1200" smtId="4294967295"/>
            </a:defPPr>
          </a:lstStyle>
          <a:p>
            <a:r>
              <a:rPr lang="en-US" sz="2500" dirty="0">
                <a:latin typeface="Helvetica" pitchFamily="2" charset="0"/>
                <a:cs typeface="Times New Roman" panose="02020603050405020304" pitchFamily="18" charset="0"/>
              </a:rPr>
              <a:t>[1] https://www.ocf.berkeley.edu/~djhoward/reports/Report%20-%20Public%20Perceptions%20of%20Self%20Driving%20Cars.pdf</a:t>
            </a:r>
          </a:p>
          <a:p>
            <a:r>
              <a:rPr lang="en-US" sz="2500" dirty="0">
                <a:latin typeface="Helvetica" pitchFamily="2" charset="0"/>
                <a:cs typeface="Times New Roman" panose="02020603050405020304" pitchFamily="18" charset="0"/>
              </a:rPr>
              <a:t>[2]https://</a:t>
            </a:r>
            <a:r>
              <a:rPr lang="en-US" sz="2500" dirty="0" err="1">
                <a:latin typeface="Helvetica" pitchFamily="2" charset="0"/>
                <a:cs typeface="Times New Roman" panose="02020603050405020304" pitchFamily="18" charset="0"/>
              </a:rPr>
              <a:t>towardsdatascience.com</a:t>
            </a:r>
            <a:r>
              <a:rPr lang="en-US" sz="2500" dirty="0">
                <a:latin typeface="Helvetica" pitchFamily="2" charset="0"/>
                <a:cs typeface="Times New Roman" panose="02020603050405020304" pitchFamily="18" charset="0"/>
              </a:rPr>
              <a:t>/image-recognition-with-machine-learning-on-python-image-processing-3abe6b158e9a </a:t>
            </a:r>
          </a:p>
          <a:p>
            <a:r>
              <a:rPr lang="en-US" sz="2500" dirty="0">
                <a:latin typeface="Helvetica" pitchFamily="2" charset="0"/>
                <a:cs typeface="Times New Roman" panose="02020603050405020304" pitchFamily="18" charset="0"/>
              </a:rPr>
              <a:t>[3]https://</a:t>
            </a:r>
            <a:r>
              <a:rPr lang="en-US" sz="2500" dirty="0" err="1">
                <a:latin typeface="Helvetica" pitchFamily="2" charset="0"/>
                <a:cs typeface="Times New Roman" panose="02020603050405020304" pitchFamily="18" charset="0"/>
              </a:rPr>
              <a:t>arxiv.org</a:t>
            </a:r>
            <a:r>
              <a:rPr lang="en-US" sz="2500" dirty="0">
                <a:latin typeface="Helvetica" pitchFamily="2" charset="0"/>
                <a:cs typeface="Times New Roman" panose="02020603050405020304" pitchFamily="18" charset="0"/>
              </a:rPr>
              <a:t>/pdf/1703.10593v6.pdf </a:t>
            </a:r>
          </a:p>
          <a:p>
            <a:r>
              <a:rPr lang="en-US" sz="2500" dirty="0">
                <a:latin typeface="Helvetica" pitchFamily="2" charset="0"/>
                <a:cs typeface="Times New Roman" panose="02020603050405020304" pitchFamily="18" charset="0"/>
              </a:rPr>
              <a:t>[4]https://</a:t>
            </a:r>
            <a:r>
              <a:rPr lang="en-US" sz="2500" dirty="0" err="1">
                <a:latin typeface="Helvetica" pitchFamily="2" charset="0"/>
                <a:cs typeface="Times New Roman" panose="02020603050405020304" pitchFamily="18" charset="0"/>
              </a:rPr>
              <a:t>apps.apple.com</a:t>
            </a:r>
            <a:r>
              <a:rPr lang="en-US" sz="2500" dirty="0">
                <a:latin typeface="Helvetica" pitchFamily="2" charset="0"/>
                <a:cs typeface="Times New Roman" panose="02020603050405020304" pitchFamily="18" charset="0"/>
              </a:rPr>
              <a:t>/us/app/</a:t>
            </a:r>
            <a:r>
              <a:rPr lang="en-US" sz="2500" dirty="0" err="1">
                <a:latin typeface="Helvetica" pitchFamily="2" charset="0"/>
                <a:cs typeface="Times New Roman" panose="02020603050405020304" pitchFamily="18" charset="0"/>
              </a:rPr>
              <a:t>instalab</a:t>
            </a:r>
            <a:r>
              <a:rPr lang="en-US" sz="2500" dirty="0">
                <a:latin typeface="Helvetica" pitchFamily="2" charset="0"/>
                <a:cs typeface="Times New Roman" panose="02020603050405020304" pitchFamily="18" charset="0"/>
              </a:rPr>
              <a:t>-instant-films/id1113395996 </a:t>
            </a:r>
          </a:p>
          <a:p>
            <a:r>
              <a:rPr lang="en-US" sz="2500" dirty="0">
                <a:latin typeface="Helvetica" pitchFamily="2" charset="0"/>
                <a:cs typeface="Times New Roman" panose="02020603050405020304" pitchFamily="18" charset="0"/>
              </a:rPr>
              <a:t>[5]https://</a:t>
            </a:r>
            <a:r>
              <a:rPr lang="en-US" sz="2500" dirty="0" err="1">
                <a:latin typeface="Helvetica" pitchFamily="2" charset="0"/>
                <a:cs typeface="Times New Roman" panose="02020603050405020304" pitchFamily="18" charset="0"/>
              </a:rPr>
              <a:t>research.utwente.nl</a:t>
            </a:r>
            <a:r>
              <a:rPr lang="en-US" sz="2500" dirty="0">
                <a:latin typeface="Helvetica" pitchFamily="2" charset="0"/>
                <a:cs typeface="Times New Roman" panose="02020603050405020304" pitchFamily="18" charset="0"/>
              </a:rPr>
              <a:t>/files/6039479/</a:t>
            </a:r>
            <a:r>
              <a:rPr lang="en-US" sz="2500" dirty="0" err="1">
                <a:latin typeface="Helvetica" pitchFamily="2" charset="0"/>
                <a:cs typeface="Times New Roman" panose="02020603050405020304" pitchFamily="18" charset="0"/>
              </a:rPr>
              <a:t>luukspreeuwers_phdthesis.pdf</a:t>
            </a:r>
            <a:endParaRPr lang="en-US" sz="2500" dirty="0">
              <a:latin typeface="Helvetica" pitchFamily="2" charset="0"/>
              <a:cs typeface="Times New Roman" panose="02020603050405020304" pitchFamily="18" charset="0"/>
            </a:endParaRPr>
          </a:p>
          <a:p>
            <a:r>
              <a:rPr lang="en-US" sz="2500" dirty="0">
                <a:latin typeface="Helvetica" pitchFamily="2" charset="0"/>
                <a:cs typeface="Times New Roman" panose="02020603050405020304" pitchFamily="18" charset="0"/>
              </a:rPr>
              <a:t>[6] https://</a:t>
            </a:r>
            <a:r>
              <a:rPr lang="en-US" sz="2500" dirty="0" err="1">
                <a:latin typeface="Helvetica" pitchFamily="2" charset="0"/>
                <a:cs typeface="Times New Roman" panose="02020603050405020304" pitchFamily="18" charset="0"/>
              </a:rPr>
              <a:t>arxiv.org</a:t>
            </a:r>
            <a:r>
              <a:rPr lang="en-US" sz="2500" dirty="0">
                <a:latin typeface="Helvetica" pitchFamily="2" charset="0"/>
                <a:cs typeface="Times New Roman" panose="02020603050405020304" pitchFamily="18" charset="0"/>
              </a:rPr>
              <a:t>/pdf/1611.07004v1.pdf</a:t>
            </a:r>
          </a:p>
          <a:p>
            <a:endParaRPr lang="en-US" sz="2500" dirty="0">
              <a:latin typeface="Helvetica" pitchFamily="2" charset="0"/>
              <a:cs typeface="Times New Roman" panose="02020603050405020304" pitchFamily="18" charset="0"/>
            </a:endParaRPr>
          </a:p>
        </p:txBody>
      </p:sp>
      <p:sp>
        <p:nvSpPr>
          <p:cNvPr id="45" name="TextBox 44">
            <a:extLst>
              <a:ext uri="{FF2B5EF4-FFF2-40B4-BE49-F238E27FC236}">
                <a16:creationId xmlns:a16="http://schemas.microsoft.com/office/drawing/2014/main" id="{3315FD40-BACE-8E40-965E-F3FFA7CD6F91}"/>
              </a:ext>
            </a:extLst>
          </p:cNvPr>
          <p:cNvSpPr txBox="1"/>
          <p:nvPr/>
        </p:nvSpPr>
        <p:spPr>
          <a:xfrm>
            <a:off x="11589022" y="23496843"/>
            <a:ext cx="8791264"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2: Linear regression on test sample side by side comparison</a:t>
            </a:r>
          </a:p>
        </p:txBody>
      </p:sp>
      <p:sp>
        <p:nvSpPr>
          <p:cNvPr id="54" name="TextBox 53">
            <a:extLst>
              <a:ext uri="{FF2B5EF4-FFF2-40B4-BE49-F238E27FC236}">
                <a16:creationId xmlns:a16="http://schemas.microsoft.com/office/drawing/2014/main" id="{225D599F-E465-6C41-9CBB-195D9349C942}"/>
              </a:ext>
            </a:extLst>
          </p:cNvPr>
          <p:cNvSpPr txBox="1"/>
          <p:nvPr/>
        </p:nvSpPr>
        <p:spPr>
          <a:xfrm>
            <a:off x="22490033" y="15070209"/>
            <a:ext cx="6034738"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4: Linear Regression on polaroid dataset</a:t>
            </a:r>
          </a:p>
        </p:txBody>
      </p:sp>
      <p:sp>
        <p:nvSpPr>
          <p:cNvPr id="55" name="TextBox 54">
            <a:extLst>
              <a:ext uri="{FF2B5EF4-FFF2-40B4-BE49-F238E27FC236}">
                <a16:creationId xmlns:a16="http://schemas.microsoft.com/office/drawing/2014/main" id="{358E61C4-542B-F948-8F2A-9895C1C8BBA8}"/>
              </a:ext>
            </a:extLst>
          </p:cNvPr>
          <p:cNvSpPr txBox="1"/>
          <p:nvPr/>
        </p:nvSpPr>
        <p:spPr>
          <a:xfrm>
            <a:off x="23447898" y="19640385"/>
            <a:ext cx="9437509"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5: Color comparison between original, polaroid, and predicted dataset</a:t>
            </a:r>
          </a:p>
        </p:txBody>
      </p:sp>
      <p:pic>
        <p:nvPicPr>
          <p:cNvPr id="3" name="Picture 2" descr="A car parked on the side of a road&#10;&#10;Description automatically generated">
            <a:extLst>
              <a:ext uri="{FF2B5EF4-FFF2-40B4-BE49-F238E27FC236}">
                <a16:creationId xmlns:a16="http://schemas.microsoft.com/office/drawing/2014/main" id="{80C36036-5CFF-D64B-B078-FBD465CEA0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634396" y="27398173"/>
            <a:ext cx="9816147" cy="3272049"/>
          </a:xfrm>
          <a:prstGeom prst="rect">
            <a:avLst/>
          </a:prstGeom>
        </p:spPr>
      </p:pic>
      <p:sp>
        <p:nvSpPr>
          <p:cNvPr id="5" name="TextBox 4">
            <a:extLst>
              <a:ext uri="{FF2B5EF4-FFF2-40B4-BE49-F238E27FC236}">
                <a16:creationId xmlns:a16="http://schemas.microsoft.com/office/drawing/2014/main" id="{BD43D847-7081-9B4D-83F9-DE73942BDE5E}"/>
              </a:ext>
            </a:extLst>
          </p:cNvPr>
          <p:cNvSpPr txBox="1"/>
          <p:nvPr/>
        </p:nvSpPr>
        <p:spPr>
          <a:xfrm>
            <a:off x="11554678" y="30725554"/>
            <a:ext cx="10503484"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3: GANs on contrast test dataset</a:t>
            </a:r>
          </a:p>
        </p:txBody>
      </p:sp>
      <p:sp>
        <p:nvSpPr>
          <p:cNvPr id="6" name="TextBox 5">
            <a:extLst>
              <a:ext uri="{FF2B5EF4-FFF2-40B4-BE49-F238E27FC236}">
                <a16:creationId xmlns:a16="http://schemas.microsoft.com/office/drawing/2014/main" id="{60191DBC-C899-3D4D-8A08-7D9D6B75C639}"/>
              </a:ext>
            </a:extLst>
          </p:cNvPr>
          <p:cNvSpPr txBox="1"/>
          <p:nvPr/>
        </p:nvSpPr>
        <p:spPr>
          <a:xfrm>
            <a:off x="11492904" y="24026704"/>
            <a:ext cx="10213977" cy="2492990"/>
          </a:xfrm>
          <a:prstGeom prst="rect">
            <a:avLst/>
          </a:prstGeom>
          <a:noFill/>
        </p:spPr>
        <p:txBody>
          <a:bodyPr wrap="square" rtlCol="0">
            <a:spAutoFit/>
          </a:bodyPr>
          <a:lstStyle/>
          <a:p>
            <a:r>
              <a:rPr lang="en-US" sz="2500" dirty="0">
                <a:latin typeface="Helvetica" pitchFamily="2" charset="0"/>
                <a:cs typeface="Times New Roman" panose="02020603050405020304" pitchFamily="18" charset="0"/>
              </a:rPr>
              <a:t>The next step on our test is to use Pix2Pix Generative Adversarial Networks (GANs) on our test dataset. The contrast is edited using </a:t>
            </a:r>
            <a:r>
              <a:rPr lang="en-US" sz="2500" dirty="0" err="1">
                <a:latin typeface="Helvetica" pitchFamily="2" charset="0"/>
                <a:cs typeface="Times New Roman" panose="02020603050405020304" pitchFamily="18" charset="0"/>
              </a:rPr>
              <a:t>imageMagik</a:t>
            </a:r>
            <a:r>
              <a:rPr lang="en-US" sz="2500" dirty="0">
                <a:latin typeface="Helvetica" pitchFamily="2" charset="0"/>
                <a:cs typeface="Times New Roman" panose="02020603050405020304" pitchFamily="18" charset="0"/>
              </a:rPr>
              <a:t> and used as the original image. The model seemed to do a pretty good job recovering back details that was lost when the contrast was heightened. Figure 3 shows the results of the model after 50 epochs trained with 400 paired images.</a:t>
            </a:r>
          </a:p>
        </p:txBody>
      </p:sp>
      <p:pic>
        <p:nvPicPr>
          <p:cNvPr id="1025" name="Picture 1" descr="page40image570506608">
            <a:extLst>
              <a:ext uri="{FF2B5EF4-FFF2-40B4-BE49-F238E27FC236}">
                <a16:creationId xmlns:a16="http://schemas.microsoft.com/office/drawing/2014/main" id="{C6D0C64C-B7F9-D044-81A1-7331EF59CE12}"/>
              </a:ext>
            </a:extLst>
          </p:cNvPr>
          <p:cNvPicPr>
            <a:picLocks noChangeAspect="1" noChangeArrowheads="1"/>
          </p:cNvPicPr>
          <p:nvPr/>
        </p:nvPicPr>
        <p:blipFill>
          <a:blip r:embed="rId13" r:link="rId14">
            <a:extLst>
              <a:ext uri="{28A0092B-C50C-407E-A947-70E740481C1C}">
                <a14:useLocalDpi xmlns:a14="http://schemas.microsoft.com/office/drawing/2010/main" val="0"/>
              </a:ext>
            </a:extLst>
          </a:blip>
          <a:srcRect/>
          <a:stretch>
            <a:fillRect/>
          </a:stretch>
        </p:blipFill>
        <p:spPr bwMode="auto">
          <a:xfrm>
            <a:off x="37541335" y="2571718"/>
            <a:ext cx="3468254" cy="3468254"/>
          </a:xfrm>
          <a:prstGeom prst="rect">
            <a:avLst/>
          </a:prstGeom>
          <a:noFill/>
          <a:extLst>
            <a:ext uri="{909E8E84-426E-40DD-AFC4-6F175D3DCCD1}">
              <a14:hiddenFill xmlns:a14="http://schemas.microsoft.com/office/drawing/2010/main">
                <a:solidFill>
                  <a:srgbClr val="FFFFFF"/>
                </a:solidFill>
              </a14:hiddenFill>
            </a:ext>
          </a:extLst>
        </p:spPr>
      </p:pic>
      <p:sp>
        <p:nvSpPr>
          <p:cNvPr id="56" name="Rectangle 5">
            <a:extLst>
              <a:ext uri="{FF2B5EF4-FFF2-40B4-BE49-F238E27FC236}">
                <a16:creationId xmlns:a16="http://schemas.microsoft.com/office/drawing/2014/main" id="{A30D8615-68E1-2E41-A64C-D4204BD2E923}"/>
              </a:ext>
            </a:extLst>
          </p:cNvPr>
          <p:cNvSpPr>
            <a:spLocks noChangeArrowheads="1"/>
          </p:cNvSpPr>
          <p:nvPr/>
        </p:nvSpPr>
        <p:spPr bwMode="auto">
          <a:xfrm>
            <a:off x="11492904" y="16671025"/>
            <a:ext cx="10058400" cy="784225"/>
          </a:xfrm>
          <a:prstGeom prst="rect">
            <a:avLst/>
          </a:prstGeom>
          <a:solidFill>
            <a:srgbClr val="1482A5"/>
          </a:solidFill>
          <a:ln>
            <a:noFill/>
          </a:ln>
          <a:effectLst/>
        </p:spPr>
        <p:txBody>
          <a:bodyPr wrap="none" lIns="274320" tIns="68580" rIns="274320" bIns="68580" anchor="ctr"/>
          <a:lstStyle>
            <a:defPPr>
              <a:defRPr kern="1200" smtId="4294967295"/>
            </a:defPPr>
          </a:lstStyle>
          <a:p>
            <a:pPr defTabSz="4703763"/>
            <a:r>
              <a:rPr lang="en-US" sz="3600" b="1" dirty="0">
                <a:solidFill>
                  <a:schemeClr val="bg1"/>
                </a:solidFill>
                <a:latin typeface="Helvetica" pitchFamily="2" charset="0"/>
              </a:rPr>
              <a:t>Test Results</a:t>
            </a:r>
          </a:p>
        </p:txBody>
      </p:sp>
      <p:pic>
        <p:nvPicPr>
          <p:cNvPr id="25" name="Picture 24" descr="A tall building in a city&#10;&#10;Description automatically generated">
            <a:extLst>
              <a:ext uri="{FF2B5EF4-FFF2-40B4-BE49-F238E27FC236}">
                <a16:creationId xmlns:a16="http://schemas.microsoft.com/office/drawing/2014/main" id="{C411DCC2-1F47-234D-B07B-7ED6FC6B311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9309143" y="22925772"/>
            <a:ext cx="3423397" cy="3423397"/>
          </a:xfrm>
          <a:prstGeom prst="rect">
            <a:avLst/>
          </a:prstGeom>
        </p:spPr>
      </p:pic>
      <p:pic>
        <p:nvPicPr>
          <p:cNvPr id="27" name="Picture 26" descr="A tall building in a city&#10;&#10;Description automatically generated">
            <a:extLst>
              <a:ext uri="{FF2B5EF4-FFF2-40B4-BE49-F238E27FC236}">
                <a16:creationId xmlns:a16="http://schemas.microsoft.com/office/drawing/2014/main" id="{79008D7F-6611-504A-B86F-EBEEAF3FF8C2}"/>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2397013" y="22933750"/>
            <a:ext cx="3423397" cy="3423397"/>
          </a:xfrm>
          <a:prstGeom prst="rect">
            <a:avLst/>
          </a:prstGeom>
        </p:spPr>
      </p:pic>
      <p:pic>
        <p:nvPicPr>
          <p:cNvPr id="74" name="Picture 73" descr="A view of a city street&#10;&#10;Description automatically generated">
            <a:extLst>
              <a:ext uri="{FF2B5EF4-FFF2-40B4-BE49-F238E27FC236}">
                <a16:creationId xmlns:a16="http://schemas.microsoft.com/office/drawing/2014/main" id="{2B830532-F1F4-4647-994C-B28CC42DCC81}"/>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5860011" y="22933750"/>
            <a:ext cx="3423397" cy="3423397"/>
          </a:xfrm>
          <a:prstGeom prst="rect">
            <a:avLst/>
          </a:prstGeom>
        </p:spPr>
      </p:pic>
      <p:pic>
        <p:nvPicPr>
          <p:cNvPr id="76" name="Picture 75" descr="A large building&#10;&#10;Description automatically generated">
            <a:extLst>
              <a:ext uri="{FF2B5EF4-FFF2-40B4-BE49-F238E27FC236}">
                <a16:creationId xmlns:a16="http://schemas.microsoft.com/office/drawing/2014/main" id="{149D3041-70C7-D544-A085-660D1CE2DE4C}"/>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9436218" y="27371110"/>
            <a:ext cx="3433502" cy="3433502"/>
          </a:xfrm>
          <a:prstGeom prst="rect">
            <a:avLst/>
          </a:prstGeom>
        </p:spPr>
      </p:pic>
      <p:pic>
        <p:nvPicPr>
          <p:cNvPr id="78" name="Picture 77" descr="A group of palm trees on the side of a building&#10;&#10;Description automatically generated">
            <a:extLst>
              <a:ext uri="{FF2B5EF4-FFF2-40B4-BE49-F238E27FC236}">
                <a16:creationId xmlns:a16="http://schemas.microsoft.com/office/drawing/2014/main" id="{6D791513-7DE2-9740-9196-91FC3130844D}"/>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2523945" y="27371110"/>
            <a:ext cx="3423397" cy="3423397"/>
          </a:xfrm>
          <a:prstGeom prst="rect">
            <a:avLst/>
          </a:prstGeom>
        </p:spPr>
      </p:pic>
      <p:pic>
        <p:nvPicPr>
          <p:cNvPr id="80" name="Picture 79" descr="A picture containing building, outdoor, grass, standing&#10;&#10;Description automatically generated">
            <a:extLst>
              <a:ext uri="{FF2B5EF4-FFF2-40B4-BE49-F238E27FC236}">
                <a16:creationId xmlns:a16="http://schemas.microsoft.com/office/drawing/2014/main" id="{7524DDFD-053E-CA43-A5D0-697C04D14EDB}"/>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5978086" y="27371110"/>
            <a:ext cx="3423397" cy="3423397"/>
          </a:xfrm>
          <a:prstGeom prst="rect">
            <a:avLst/>
          </a:prstGeom>
        </p:spPr>
      </p:pic>
      <p:sp>
        <p:nvSpPr>
          <p:cNvPr id="83" name="TextBox 82">
            <a:extLst>
              <a:ext uri="{FF2B5EF4-FFF2-40B4-BE49-F238E27FC236}">
                <a16:creationId xmlns:a16="http://schemas.microsoft.com/office/drawing/2014/main" id="{B4B97234-CAF1-744C-88D1-A210FD4726E3}"/>
              </a:ext>
            </a:extLst>
          </p:cNvPr>
          <p:cNvSpPr txBox="1"/>
          <p:nvPr/>
        </p:nvSpPr>
        <p:spPr>
          <a:xfrm>
            <a:off x="11382725" y="20009717"/>
            <a:ext cx="3204262" cy="492443"/>
          </a:xfrm>
          <a:prstGeom prst="rect">
            <a:avLst/>
          </a:prstGeom>
          <a:noFill/>
        </p:spPr>
        <p:txBody>
          <a:bodyPr wrap="square" rtlCol="0">
            <a:spAutoFit/>
          </a:bodyPr>
          <a:lstStyle/>
          <a:p>
            <a:pPr algn="ctr"/>
            <a:r>
              <a:rPr lang="en-US" sz="2500" b="1" u="sng" dirty="0">
                <a:latin typeface="Helvetica" pitchFamily="2" charset="0"/>
                <a:cs typeface="Times New Roman" panose="02020603050405020304" pitchFamily="18" charset="0"/>
              </a:rPr>
              <a:t>Original Image</a:t>
            </a:r>
          </a:p>
        </p:txBody>
      </p:sp>
      <p:sp>
        <p:nvSpPr>
          <p:cNvPr id="84" name="TextBox 83">
            <a:extLst>
              <a:ext uri="{FF2B5EF4-FFF2-40B4-BE49-F238E27FC236}">
                <a16:creationId xmlns:a16="http://schemas.microsoft.com/office/drawing/2014/main" id="{6C74CCF9-E301-5746-A199-3951F3EC0F62}"/>
              </a:ext>
            </a:extLst>
          </p:cNvPr>
          <p:cNvSpPr txBox="1"/>
          <p:nvPr/>
        </p:nvSpPr>
        <p:spPr>
          <a:xfrm>
            <a:off x="15182640" y="20047135"/>
            <a:ext cx="3114153" cy="492443"/>
          </a:xfrm>
          <a:prstGeom prst="rect">
            <a:avLst/>
          </a:prstGeom>
          <a:noFill/>
        </p:spPr>
        <p:txBody>
          <a:bodyPr wrap="square" rtlCol="0">
            <a:spAutoFit/>
          </a:bodyPr>
          <a:lstStyle/>
          <a:p>
            <a:pPr algn="ctr"/>
            <a:r>
              <a:rPr lang="en-US" sz="2500" b="1" u="sng" dirty="0">
                <a:latin typeface="Helvetica" pitchFamily="2" charset="0"/>
                <a:cs typeface="Times New Roman" panose="02020603050405020304" pitchFamily="18" charset="0"/>
              </a:rPr>
              <a:t>Edited image</a:t>
            </a:r>
          </a:p>
        </p:txBody>
      </p:sp>
      <p:sp>
        <p:nvSpPr>
          <p:cNvPr id="85" name="TextBox 84">
            <a:extLst>
              <a:ext uri="{FF2B5EF4-FFF2-40B4-BE49-F238E27FC236}">
                <a16:creationId xmlns:a16="http://schemas.microsoft.com/office/drawing/2014/main" id="{AABF597C-E247-B14E-97AC-C3404ADE3E59}"/>
              </a:ext>
            </a:extLst>
          </p:cNvPr>
          <p:cNvSpPr txBox="1"/>
          <p:nvPr/>
        </p:nvSpPr>
        <p:spPr>
          <a:xfrm>
            <a:off x="18827454" y="20034356"/>
            <a:ext cx="3188226" cy="492443"/>
          </a:xfrm>
          <a:prstGeom prst="rect">
            <a:avLst/>
          </a:prstGeom>
          <a:noFill/>
        </p:spPr>
        <p:txBody>
          <a:bodyPr wrap="square" rtlCol="0">
            <a:spAutoFit/>
          </a:bodyPr>
          <a:lstStyle/>
          <a:p>
            <a:pPr algn="ctr"/>
            <a:r>
              <a:rPr lang="en-US" sz="2500" b="1" u="sng" dirty="0">
                <a:latin typeface="Helvetica" pitchFamily="2" charset="0"/>
                <a:cs typeface="Times New Roman" panose="02020603050405020304" pitchFamily="18" charset="0"/>
              </a:rPr>
              <a:t>Predicted Image</a:t>
            </a:r>
          </a:p>
        </p:txBody>
      </p:sp>
      <p:sp>
        <p:nvSpPr>
          <p:cNvPr id="90" name="TextBox 89">
            <a:extLst>
              <a:ext uri="{FF2B5EF4-FFF2-40B4-BE49-F238E27FC236}">
                <a16:creationId xmlns:a16="http://schemas.microsoft.com/office/drawing/2014/main" id="{08C11A0E-1762-3145-BF50-AB53C5F93F50}"/>
              </a:ext>
            </a:extLst>
          </p:cNvPr>
          <p:cNvSpPr txBox="1"/>
          <p:nvPr/>
        </p:nvSpPr>
        <p:spPr>
          <a:xfrm>
            <a:off x="22000087" y="22302933"/>
            <a:ext cx="3390494"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Digital Image</a:t>
            </a:r>
          </a:p>
        </p:txBody>
      </p:sp>
      <p:sp>
        <p:nvSpPr>
          <p:cNvPr id="91" name="TextBox 90">
            <a:extLst>
              <a:ext uri="{FF2B5EF4-FFF2-40B4-BE49-F238E27FC236}">
                <a16:creationId xmlns:a16="http://schemas.microsoft.com/office/drawing/2014/main" id="{ADC69F37-F866-5A43-90D5-6BC9A77EA371}"/>
              </a:ext>
            </a:extLst>
          </p:cNvPr>
          <p:cNvSpPr txBox="1"/>
          <p:nvPr/>
        </p:nvSpPr>
        <p:spPr>
          <a:xfrm>
            <a:off x="25812271" y="22340351"/>
            <a:ext cx="3295147"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Polaroid image</a:t>
            </a:r>
          </a:p>
        </p:txBody>
      </p:sp>
      <p:sp>
        <p:nvSpPr>
          <p:cNvPr id="92" name="TextBox 91">
            <a:extLst>
              <a:ext uri="{FF2B5EF4-FFF2-40B4-BE49-F238E27FC236}">
                <a16:creationId xmlns:a16="http://schemas.microsoft.com/office/drawing/2014/main" id="{2F0C0E50-015A-A24D-ABC6-EA676ACB4E05}"/>
              </a:ext>
            </a:extLst>
          </p:cNvPr>
          <p:cNvSpPr txBox="1"/>
          <p:nvPr/>
        </p:nvSpPr>
        <p:spPr>
          <a:xfrm>
            <a:off x="29364698" y="22328458"/>
            <a:ext cx="3373525"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Predicted Image</a:t>
            </a:r>
          </a:p>
        </p:txBody>
      </p:sp>
      <p:sp>
        <p:nvSpPr>
          <p:cNvPr id="93" name="TextBox 92">
            <a:extLst>
              <a:ext uri="{FF2B5EF4-FFF2-40B4-BE49-F238E27FC236}">
                <a16:creationId xmlns:a16="http://schemas.microsoft.com/office/drawing/2014/main" id="{B92EFFD1-65C1-784D-B433-58BA23801451}"/>
              </a:ext>
            </a:extLst>
          </p:cNvPr>
          <p:cNvSpPr txBox="1"/>
          <p:nvPr/>
        </p:nvSpPr>
        <p:spPr>
          <a:xfrm>
            <a:off x="22110741" y="26801234"/>
            <a:ext cx="3390494"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Digital Image</a:t>
            </a:r>
          </a:p>
        </p:txBody>
      </p:sp>
      <p:sp>
        <p:nvSpPr>
          <p:cNvPr id="94" name="TextBox 93">
            <a:extLst>
              <a:ext uri="{FF2B5EF4-FFF2-40B4-BE49-F238E27FC236}">
                <a16:creationId xmlns:a16="http://schemas.microsoft.com/office/drawing/2014/main" id="{7B56D804-9B63-8A45-8722-A16C69AC4B7D}"/>
              </a:ext>
            </a:extLst>
          </p:cNvPr>
          <p:cNvSpPr txBox="1"/>
          <p:nvPr/>
        </p:nvSpPr>
        <p:spPr>
          <a:xfrm>
            <a:off x="25922925" y="26838652"/>
            <a:ext cx="3295147"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Polaroid image</a:t>
            </a:r>
          </a:p>
        </p:txBody>
      </p:sp>
      <p:sp>
        <p:nvSpPr>
          <p:cNvPr id="95" name="TextBox 94">
            <a:extLst>
              <a:ext uri="{FF2B5EF4-FFF2-40B4-BE49-F238E27FC236}">
                <a16:creationId xmlns:a16="http://schemas.microsoft.com/office/drawing/2014/main" id="{063FDD98-BA6B-154D-A406-0C702D0BC9B8}"/>
              </a:ext>
            </a:extLst>
          </p:cNvPr>
          <p:cNvSpPr txBox="1"/>
          <p:nvPr/>
        </p:nvSpPr>
        <p:spPr>
          <a:xfrm>
            <a:off x="29530014" y="26824181"/>
            <a:ext cx="3373525"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Predicted Image</a:t>
            </a:r>
          </a:p>
        </p:txBody>
      </p:sp>
      <p:sp>
        <p:nvSpPr>
          <p:cNvPr id="99" name="TextBox 98">
            <a:extLst>
              <a:ext uri="{FF2B5EF4-FFF2-40B4-BE49-F238E27FC236}">
                <a16:creationId xmlns:a16="http://schemas.microsoft.com/office/drawing/2014/main" id="{067C34CA-721C-794F-9CFA-C26936BE7265}"/>
              </a:ext>
            </a:extLst>
          </p:cNvPr>
          <p:cNvSpPr txBox="1"/>
          <p:nvPr/>
        </p:nvSpPr>
        <p:spPr>
          <a:xfrm>
            <a:off x="22433632" y="26375816"/>
            <a:ext cx="6034738"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6: Pix2Pix GAN on polaroid dataset</a:t>
            </a:r>
          </a:p>
        </p:txBody>
      </p:sp>
      <p:sp>
        <p:nvSpPr>
          <p:cNvPr id="100" name="TextBox 99">
            <a:extLst>
              <a:ext uri="{FF2B5EF4-FFF2-40B4-BE49-F238E27FC236}">
                <a16:creationId xmlns:a16="http://schemas.microsoft.com/office/drawing/2014/main" id="{C314BB95-7D0F-4446-ABC8-30FEE407508B}"/>
              </a:ext>
            </a:extLst>
          </p:cNvPr>
          <p:cNvSpPr txBox="1"/>
          <p:nvPr/>
        </p:nvSpPr>
        <p:spPr>
          <a:xfrm>
            <a:off x="22566504" y="30804612"/>
            <a:ext cx="6034738" cy="369332"/>
          </a:xfrm>
          <a:prstGeom prst="rect">
            <a:avLst/>
          </a:prstGeom>
          <a:noFill/>
        </p:spPr>
        <p:txBody>
          <a:bodyPr wrap="square" rtlCol="0">
            <a:spAutoFit/>
          </a:bodyPr>
          <a:lstStyle/>
          <a:p>
            <a:r>
              <a:rPr lang="en-US" dirty="0">
                <a:latin typeface="Helvetica" pitchFamily="2" charset="0"/>
                <a:cs typeface="Times New Roman" panose="02020603050405020304" pitchFamily="18" charset="0"/>
              </a:rPr>
              <a:t>Figure 7: </a:t>
            </a:r>
            <a:r>
              <a:rPr lang="en-US" dirty="0" err="1">
                <a:latin typeface="Helvetica" pitchFamily="2" charset="0"/>
                <a:cs typeface="Times New Roman" panose="02020603050405020304" pitchFamily="18" charset="0"/>
              </a:rPr>
              <a:t>CycleGAN</a:t>
            </a:r>
            <a:r>
              <a:rPr lang="en-US" dirty="0">
                <a:latin typeface="Helvetica" pitchFamily="2" charset="0"/>
                <a:cs typeface="Times New Roman" panose="02020603050405020304" pitchFamily="18" charset="0"/>
              </a:rPr>
              <a:t> on polaroid dataset</a:t>
            </a:r>
          </a:p>
        </p:txBody>
      </p:sp>
      <p:sp>
        <p:nvSpPr>
          <p:cNvPr id="66" name="TextBox 65">
            <a:extLst>
              <a:ext uri="{FF2B5EF4-FFF2-40B4-BE49-F238E27FC236}">
                <a16:creationId xmlns:a16="http://schemas.microsoft.com/office/drawing/2014/main" id="{E62EECBA-82D0-4346-9248-52F2F4989E8E}"/>
              </a:ext>
            </a:extLst>
          </p:cNvPr>
          <p:cNvSpPr txBox="1"/>
          <p:nvPr/>
        </p:nvSpPr>
        <p:spPr>
          <a:xfrm>
            <a:off x="22024350" y="11315961"/>
            <a:ext cx="3390494"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Digital Image</a:t>
            </a:r>
          </a:p>
        </p:txBody>
      </p:sp>
      <p:sp>
        <p:nvSpPr>
          <p:cNvPr id="67" name="TextBox 66">
            <a:extLst>
              <a:ext uri="{FF2B5EF4-FFF2-40B4-BE49-F238E27FC236}">
                <a16:creationId xmlns:a16="http://schemas.microsoft.com/office/drawing/2014/main" id="{7ED15B4B-D201-4346-B2EA-38AD41322A8F}"/>
              </a:ext>
            </a:extLst>
          </p:cNvPr>
          <p:cNvSpPr txBox="1"/>
          <p:nvPr/>
        </p:nvSpPr>
        <p:spPr>
          <a:xfrm>
            <a:off x="25668043" y="11382216"/>
            <a:ext cx="3295147"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Polaroid image</a:t>
            </a:r>
          </a:p>
        </p:txBody>
      </p:sp>
      <p:sp>
        <p:nvSpPr>
          <p:cNvPr id="71" name="TextBox 70">
            <a:extLst>
              <a:ext uri="{FF2B5EF4-FFF2-40B4-BE49-F238E27FC236}">
                <a16:creationId xmlns:a16="http://schemas.microsoft.com/office/drawing/2014/main" id="{5A26FE21-34E9-4640-80B9-1AE4D8DCC922}"/>
              </a:ext>
            </a:extLst>
          </p:cNvPr>
          <p:cNvSpPr txBox="1"/>
          <p:nvPr/>
        </p:nvSpPr>
        <p:spPr>
          <a:xfrm>
            <a:off x="28946253" y="11393394"/>
            <a:ext cx="3373525" cy="492443"/>
          </a:xfrm>
          <a:prstGeom prst="rect">
            <a:avLst/>
          </a:prstGeom>
          <a:noFill/>
        </p:spPr>
        <p:txBody>
          <a:bodyPr wrap="square" rtlCol="0">
            <a:spAutoFit/>
          </a:bodyPr>
          <a:lstStyle/>
          <a:p>
            <a:pPr algn="ctr"/>
            <a:r>
              <a:rPr lang="en-US" sz="2600" b="1" u="sng" dirty="0">
                <a:latin typeface="Helvetica" pitchFamily="2" charset="0"/>
                <a:cs typeface="Times New Roman" panose="02020603050405020304" pitchFamily="18" charset="0"/>
              </a:rPr>
              <a:t>Predicted Image</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conceptualizingcobalt|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32564</TotalTime>
  <Words>1507</Words>
  <Application>Microsoft Macintosh PowerPoint</Application>
  <PresentationFormat>Custom</PresentationFormat>
  <Paragraphs>140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Helvetica</vt:lpstr>
      <vt:lpstr>Calibri Light</vt:lpstr>
      <vt:lpstr>Calibri</vt:lpstr>
      <vt:lpstr>Office Theme</vt:lpstr>
      <vt:lpstr>PowerPoint Presentation</vt:lpstr>
    </vt:vector>
  </TitlesOfParts>
  <Company>Graphicsland/MAKESIGNS.COM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Example Of A Sample Research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Deirdre Chong</cp:lastModifiedBy>
  <cp:revision>111</cp:revision>
  <dcterms:modified xsi:type="dcterms:W3CDTF">2020-10-20T01:57:39Z</dcterms:modified>
  <cp:category>scientific poster PowerPoint</cp:category>
</cp:coreProperties>
</file>

<file path=docProps/thumbnail.jpeg>
</file>